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7.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8.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9.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10.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11.xml" ContentType="application/vnd.openxmlformats-officedocument.presentationml.notesSlide+xml"/>
  <Override PartName="/ppt/tags/tag39.xml" ContentType="application/vnd.openxmlformats-officedocument.presentationml.tags+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sldIdLst>
    <p:sldId id="256" r:id="rId5"/>
    <p:sldId id="400" r:id="rId6"/>
    <p:sldId id="392" r:id="rId7"/>
    <p:sldId id="391" r:id="rId8"/>
    <p:sldId id="272" r:id="rId9"/>
    <p:sldId id="269" r:id="rId10"/>
    <p:sldId id="317" r:id="rId11"/>
    <p:sldId id="396" r:id="rId12"/>
    <p:sldId id="393" r:id="rId13"/>
    <p:sldId id="397" r:id="rId14"/>
    <p:sldId id="398" r:id="rId15"/>
    <p:sldId id="401" r:id="rId16"/>
  </p:sldIdLst>
  <p:sldSz cx="9906000" cy="6858000" type="A4"/>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816" userDrawn="1">
          <p15:clr>
            <a:srgbClr val="A4A3A4"/>
          </p15:clr>
        </p15:guide>
        <p15:guide id="2" pos="3606" userDrawn="1">
          <p15:clr>
            <a:srgbClr val="A4A3A4"/>
          </p15:clr>
        </p15:guide>
        <p15:guide id="3" orient="horz" pos="3838" userDrawn="1">
          <p15:clr>
            <a:srgbClr val="A4A3A4"/>
          </p15:clr>
        </p15:guide>
        <p15:guide id="4" orient="horz" pos="1932" userDrawn="1">
          <p15:clr>
            <a:srgbClr val="A4A3A4"/>
          </p15:clr>
        </p15:guide>
        <p15:guide id="5" pos="4118" userDrawn="1">
          <p15:clr>
            <a:srgbClr val="A4A3A4"/>
          </p15:clr>
        </p15:guide>
        <p15:guide id="6" orient="horz" pos="1230" userDrawn="1">
          <p15:clr>
            <a:srgbClr val="A4A3A4"/>
          </p15:clr>
        </p15:guide>
        <p15:guide id="7" orient="horz" pos="1146" userDrawn="1">
          <p15:clr>
            <a:srgbClr val="A4A3A4"/>
          </p15:clr>
        </p15:guide>
        <p15:guide id="8" pos="493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747678"/>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34" autoAdjust="0"/>
  </p:normalViewPr>
  <p:slideViewPr>
    <p:cSldViewPr snapToGrid="0" showGuides="1">
      <p:cViewPr>
        <p:scale>
          <a:sx n="61" d="100"/>
          <a:sy n="61" d="100"/>
        </p:scale>
        <p:origin x="1458" y="78"/>
      </p:cViewPr>
      <p:guideLst>
        <p:guide pos="1816"/>
        <p:guide pos="3606"/>
        <p:guide orient="horz" pos="3838"/>
        <p:guide orient="horz" pos="1932"/>
        <p:guide pos="4118"/>
        <p:guide orient="horz" pos="1230"/>
        <p:guide orient="horz" pos="1146"/>
        <p:guide pos="4934"/>
      </p:guideLst>
    </p:cSldViewPr>
  </p:slideViewPr>
  <p:outlineViewPr>
    <p:cViewPr>
      <p:scale>
        <a:sx n="33" d="100"/>
        <a:sy n="33" d="100"/>
      </p:scale>
      <p:origin x="0" y="-13962"/>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wmf"/></Relationships>
</file>

<file path=ppt/media/image1.jpeg>
</file>

<file path=ppt/media/image10.png>
</file>

<file path=ppt/media/image11.png>
</file>

<file path=ppt/media/image12.png>
</file>

<file path=ppt/media/image14.png>
</file>

<file path=ppt/media/image17.png>
</file>

<file path=ppt/media/image2.jpg>
</file>

<file path=ppt/media/image20.png>
</file>

<file path=ppt/media/image21.png>
</file>

<file path=ppt/media/image3.png>
</file>

<file path=ppt/media/image4.png>
</file>

<file path=ppt/media/image5.wm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C56E36-BD60-4996-A54F-2A81A6579AC0}" type="datetimeFigureOut">
              <a:rPr lang="en-US" smtClean="0"/>
              <a:t>4/21/2017</a:t>
            </a:fld>
            <a:endParaRPr lang="en-US"/>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FDB911-8F17-4492-BCBD-56AB6B438C36}" type="slidenum">
              <a:rPr lang="en-US" smtClean="0"/>
              <a:t>‹Nr.›</a:t>
            </a:fld>
            <a:endParaRPr lang="en-US"/>
          </a:p>
        </p:txBody>
      </p:sp>
    </p:spTree>
    <p:extLst>
      <p:ext uri="{BB962C8B-B14F-4D97-AF65-F5344CB8AC3E}">
        <p14:creationId xmlns:p14="http://schemas.microsoft.com/office/powerpoint/2010/main" val="1221088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a:t>
            </a:fld>
            <a:endParaRPr lang="en-US"/>
          </a:p>
        </p:txBody>
      </p:sp>
    </p:spTree>
    <p:extLst>
      <p:ext uri="{BB962C8B-B14F-4D97-AF65-F5344CB8AC3E}">
        <p14:creationId xmlns:p14="http://schemas.microsoft.com/office/powerpoint/2010/main" val="4100124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10</a:t>
            </a:fld>
            <a:endParaRPr lang="en-US"/>
          </a:p>
        </p:txBody>
      </p:sp>
    </p:spTree>
    <p:extLst>
      <p:ext uri="{BB962C8B-B14F-4D97-AF65-F5344CB8AC3E}">
        <p14:creationId xmlns:p14="http://schemas.microsoft.com/office/powerpoint/2010/main" val="19430915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11</a:t>
            </a:fld>
            <a:endParaRPr lang="en-US"/>
          </a:p>
        </p:txBody>
      </p:sp>
    </p:spTree>
    <p:extLst>
      <p:ext uri="{BB962C8B-B14F-4D97-AF65-F5344CB8AC3E}">
        <p14:creationId xmlns:p14="http://schemas.microsoft.com/office/powerpoint/2010/main" val="19134052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12</a:t>
            </a:fld>
            <a:endParaRPr lang="en-US"/>
          </a:p>
        </p:txBody>
      </p:sp>
    </p:spTree>
    <p:extLst>
      <p:ext uri="{BB962C8B-B14F-4D97-AF65-F5344CB8AC3E}">
        <p14:creationId xmlns:p14="http://schemas.microsoft.com/office/powerpoint/2010/main" val="19169600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a:p>
        </p:txBody>
      </p:sp>
    </p:spTree>
    <p:extLst>
      <p:ext uri="{BB962C8B-B14F-4D97-AF65-F5344CB8AC3E}">
        <p14:creationId xmlns:p14="http://schemas.microsoft.com/office/powerpoint/2010/main" val="3635766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3</a:t>
            </a:fld>
            <a:endParaRPr lang="en-US"/>
          </a:p>
        </p:txBody>
      </p:sp>
    </p:spTree>
    <p:extLst>
      <p:ext uri="{BB962C8B-B14F-4D97-AF65-F5344CB8AC3E}">
        <p14:creationId xmlns:p14="http://schemas.microsoft.com/office/powerpoint/2010/main" val="9516734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4</a:t>
            </a:fld>
            <a:endParaRPr lang="en-US"/>
          </a:p>
        </p:txBody>
      </p:sp>
    </p:spTree>
    <p:extLst>
      <p:ext uri="{BB962C8B-B14F-4D97-AF65-F5344CB8AC3E}">
        <p14:creationId xmlns:p14="http://schemas.microsoft.com/office/powerpoint/2010/main" val="36209108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5</a:t>
            </a:fld>
            <a:endParaRPr lang="en-US"/>
          </a:p>
        </p:txBody>
      </p:sp>
    </p:spTree>
    <p:extLst>
      <p:ext uri="{BB962C8B-B14F-4D97-AF65-F5344CB8AC3E}">
        <p14:creationId xmlns:p14="http://schemas.microsoft.com/office/powerpoint/2010/main" val="3264636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6</a:t>
            </a:fld>
            <a:endParaRPr lang="en-US"/>
          </a:p>
        </p:txBody>
      </p:sp>
    </p:spTree>
    <p:extLst>
      <p:ext uri="{BB962C8B-B14F-4D97-AF65-F5344CB8AC3E}">
        <p14:creationId xmlns:p14="http://schemas.microsoft.com/office/powerpoint/2010/main" val="135044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7</a:t>
            </a:fld>
            <a:endParaRPr lang="en-US"/>
          </a:p>
        </p:txBody>
      </p:sp>
    </p:spTree>
    <p:extLst>
      <p:ext uri="{BB962C8B-B14F-4D97-AF65-F5344CB8AC3E}">
        <p14:creationId xmlns:p14="http://schemas.microsoft.com/office/powerpoint/2010/main" val="29144322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8</a:t>
            </a:fld>
            <a:endParaRPr lang="en-US"/>
          </a:p>
        </p:txBody>
      </p:sp>
    </p:spTree>
    <p:extLst>
      <p:ext uri="{BB962C8B-B14F-4D97-AF65-F5344CB8AC3E}">
        <p14:creationId xmlns:p14="http://schemas.microsoft.com/office/powerpoint/2010/main" val="17299414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9</a:t>
            </a:fld>
            <a:endParaRPr lang="en-US"/>
          </a:p>
        </p:txBody>
      </p:sp>
    </p:spTree>
    <p:extLst>
      <p:ext uri="{BB962C8B-B14F-4D97-AF65-F5344CB8AC3E}">
        <p14:creationId xmlns:p14="http://schemas.microsoft.com/office/powerpoint/2010/main" val="2678906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6" name="Grafik 5"/>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150694706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29"/>
          <p:cNvSpPr txBox="1"/>
          <p:nvPr userDrawn="1">
            <p:custDataLst>
              <p:tags r:id="rId37"/>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US"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675" r:id="rId4"/>
    <p:sldLayoutId id="2147483680" r:id="rId5"/>
    <p:sldLayoutId id="2147483707" r:id="rId6"/>
    <p:sldLayoutId id="2147483729" r:id="rId7"/>
    <p:sldLayoutId id="2147483708" r:id="rId8"/>
    <p:sldLayoutId id="2147483723" r:id="rId9"/>
    <p:sldLayoutId id="2147483726" r:id="rId10"/>
    <p:sldLayoutId id="2147483730" r:id="rId11"/>
    <p:sldLayoutId id="2147483666" r:id="rId12"/>
    <p:sldLayoutId id="2147483705" r:id="rId13"/>
    <p:sldLayoutId id="2147483689" r:id="rId14"/>
    <p:sldLayoutId id="2147483690" r:id="rId15"/>
    <p:sldLayoutId id="2147483692" r:id="rId16"/>
    <p:sldLayoutId id="2147483693" r:id="rId17"/>
    <p:sldLayoutId id="2147483694" r:id="rId18"/>
    <p:sldLayoutId id="2147483695" r:id="rId19"/>
    <p:sldLayoutId id="2147483701" r:id="rId20"/>
    <p:sldLayoutId id="2147483697" r:id="rId21"/>
    <p:sldLayoutId id="2147483698" r:id="rId22"/>
    <p:sldLayoutId id="2147483699" r:id="rId23"/>
    <p:sldLayoutId id="2147483711" r:id="rId24"/>
    <p:sldLayoutId id="2147483712" r:id="rId25"/>
    <p:sldLayoutId id="2147483682" r:id="rId26"/>
    <p:sldLayoutId id="2147483683" r:id="rId27"/>
    <p:sldLayoutId id="2147483684" r:id="rId28"/>
    <p:sldLayoutId id="2147483685" r:id="rId29"/>
    <p:sldLayoutId id="2147483720" r:id="rId30"/>
    <p:sldLayoutId id="2147483721" r:id="rId31"/>
    <p:sldLayoutId id="2147483719" r:id="rId32"/>
    <p:sldLayoutId id="2147483728" r:id="rId33"/>
    <p:sldLayoutId id="2147483667" r:id="rId34"/>
    <p:sldLayoutId id="2147483732" r:id="rId35"/>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5.wmf"/><Relationship Id="rId5" Type="http://schemas.openxmlformats.org/officeDocument/2006/relationships/package" Target="../embeddings/Microsoft_Excel-Arbeitsblatt1.xlsx"/><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image" Target="../media/image9.png"/><Relationship Id="rId3" Type="http://schemas.openxmlformats.org/officeDocument/2006/relationships/tags" Target="../tags/tag26.xml"/><Relationship Id="rId7" Type="http://schemas.openxmlformats.org/officeDocument/2006/relationships/tags" Target="../tags/tag30.xml"/><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tags" Target="../tags/tag25.xml"/><Relationship Id="rId16" Type="http://schemas.openxmlformats.org/officeDocument/2006/relationships/image" Target="../media/image7.png"/><Relationship Id="rId1" Type="http://schemas.openxmlformats.org/officeDocument/2006/relationships/tags" Target="../tags/tag24.xml"/><Relationship Id="rId6" Type="http://schemas.openxmlformats.org/officeDocument/2006/relationships/tags" Target="../tags/tag29.xml"/><Relationship Id="rId11" Type="http://schemas.openxmlformats.org/officeDocument/2006/relationships/image" Target="../media/image10.png"/><Relationship Id="rId5" Type="http://schemas.openxmlformats.org/officeDocument/2006/relationships/tags" Target="../tags/tag28.xml"/><Relationship Id="rId15" Type="http://schemas.openxmlformats.org/officeDocument/2006/relationships/image" Target="../media/image16.emf"/><Relationship Id="rId10" Type="http://schemas.openxmlformats.org/officeDocument/2006/relationships/image" Target="../media/image8.png"/><Relationship Id="rId4" Type="http://schemas.openxmlformats.org/officeDocument/2006/relationships/tags" Target="../tags/tag27.xml"/><Relationship Id="rId9" Type="http://schemas.openxmlformats.org/officeDocument/2006/relationships/notesSlide" Target="../notesSlides/notesSlide10.xml"/><Relationship Id="rId14" Type="http://schemas.openxmlformats.org/officeDocument/2006/relationships/image" Target="../media/image15.emf"/></Relationships>
</file>

<file path=ppt/slides/_rels/slide11.xml.rels><?xml version="1.0" encoding="UTF-8" standalone="yes"?>
<Relationships xmlns="http://schemas.openxmlformats.org/package/2006/relationships"><Relationship Id="rId8" Type="http://schemas.openxmlformats.org/officeDocument/2006/relationships/tags" Target="../tags/tag37.xml"/><Relationship Id="rId13" Type="http://schemas.openxmlformats.org/officeDocument/2006/relationships/image" Target="../media/image8.png"/><Relationship Id="rId18" Type="http://schemas.openxmlformats.org/officeDocument/2006/relationships/image" Target="../media/image20.png"/><Relationship Id="rId3" Type="http://schemas.openxmlformats.org/officeDocument/2006/relationships/tags" Target="../tags/tag32.xml"/><Relationship Id="rId21" Type="http://schemas.openxmlformats.org/officeDocument/2006/relationships/package" Target="../embeddings/Microsoft_Excel-Arbeitsblatt3.xlsx"/><Relationship Id="rId7" Type="http://schemas.openxmlformats.org/officeDocument/2006/relationships/tags" Target="../tags/tag36.xml"/><Relationship Id="rId12" Type="http://schemas.openxmlformats.org/officeDocument/2006/relationships/image" Target="../media/image18.emf"/><Relationship Id="rId17" Type="http://schemas.openxmlformats.org/officeDocument/2006/relationships/image" Target="../media/image19.emf"/><Relationship Id="rId2" Type="http://schemas.openxmlformats.org/officeDocument/2006/relationships/tags" Target="../tags/tag31.xml"/><Relationship Id="rId16" Type="http://schemas.openxmlformats.org/officeDocument/2006/relationships/image" Target="../media/image9.png"/><Relationship Id="rId20" Type="http://schemas.openxmlformats.org/officeDocument/2006/relationships/oleObject" Target="../embeddings/oleObject3.bin"/><Relationship Id="rId1" Type="http://schemas.openxmlformats.org/officeDocument/2006/relationships/vmlDrawing" Target="../drawings/vmlDrawing3.vml"/><Relationship Id="rId6" Type="http://schemas.openxmlformats.org/officeDocument/2006/relationships/tags" Target="../tags/tag35.xml"/><Relationship Id="rId11" Type="http://schemas.openxmlformats.org/officeDocument/2006/relationships/notesSlide" Target="../notesSlides/notesSlide11.xml"/><Relationship Id="rId5" Type="http://schemas.openxmlformats.org/officeDocument/2006/relationships/tags" Target="../tags/tag34.xml"/><Relationship Id="rId15" Type="http://schemas.openxmlformats.org/officeDocument/2006/relationships/image" Target="../media/image12.png"/><Relationship Id="rId10" Type="http://schemas.openxmlformats.org/officeDocument/2006/relationships/slideLayout" Target="../slideLayouts/slideLayout11.xml"/><Relationship Id="rId19" Type="http://schemas.openxmlformats.org/officeDocument/2006/relationships/image" Target="../media/image21.png"/><Relationship Id="rId4" Type="http://schemas.openxmlformats.org/officeDocument/2006/relationships/tags" Target="../tags/tag33.xml"/><Relationship Id="rId9" Type="http://schemas.openxmlformats.org/officeDocument/2006/relationships/tags" Target="../tags/tag38.xml"/><Relationship Id="rId14" Type="http://schemas.openxmlformats.org/officeDocument/2006/relationships/image" Target="../media/image10.png"/><Relationship Id="rId22" Type="http://schemas.openxmlformats.org/officeDocument/2006/relationships/image" Target="../media/image5.wmf"/></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5.xml"/><Relationship Id="rId1" Type="http://schemas.openxmlformats.org/officeDocument/2006/relationships/tags" Target="../tags/tag3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image" Target="../media/image6.emf"/><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notesSlide" Target="../notesSlides/notesSlide3.xml"/><Relationship Id="rId17" Type="http://schemas.openxmlformats.org/officeDocument/2006/relationships/image" Target="../media/image5.wmf"/><Relationship Id="rId2" Type="http://schemas.openxmlformats.org/officeDocument/2006/relationships/tags" Target="../tags/tag3.xml"/><Relationship Id="rId16" Type="http://schemas.openxmlformats.org/officeDocument/2006/relationships/package" Target="../embeddings/Microsoft_Excel-Arbeitsblatt2.xlsx"/><Relationship Id="rId1" Type="http://schemas.openxmlformats.org/officeDocument/2006/relationships/vmlDrawing" Target="../drawings/vmlDrawing2.vml"/><Relationship Id="rId6" Type="http://schemas.openxmlformats.org/officeDocument/2006/relationships/tags" Target="../tags/tag7.xml"/><Relationship Id="rId11" Type="http://schemas.openxmlformats.org/officeDocument/2006/relationships/slideLayout" Target="../slideLayouts/slideLayout13.xml"/><Relationship Id="rId5" Type="http://schemas.openxmlformats.org/officeDocument/2006/relationships/tags" Target="../tags/tag6.xml"/><Relationship Id="rId15" Type="http://schemas.openxmlformats.org/officeDocument/2006/relationships/oleObject" Target="../embeddings/oleObject2.bin"/><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11.xml"/><Relationship Id="rId7" Type="http://schemas.openxmlformats.org/officeDocument/2006/relationships/image" Target="../media/image12.pn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8.xml"/><Relationship Id="rId3" Type="http://schemas.openxmlformats.org/officeDocument/2006/relationships/tags" Target="../tags/tag16.xml"/><Relationship Id="rId7" Type="http://schemas.openxmlformats.org/officeDocument/2006/relationships/slideLayout" Target="../slideLayouts/slideLayout11.xml"/><Relationship Id="rId12" Type="http://schemas.openxmlformats.org/officeDocument/2006/relationships/image" Target="../media/image9.png"/><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image" Target="../media/image12.png"/><Relationship Id="rId5" Type="http://schemas.openxmlformats.org/officeDocument/2006/relationships/tags" Target="../tags/tag18.xml"/><Relationship Id="rId10" Type="http://schemas.openxmlformats.org/officeDocument/2006/relationships/image" Target="../media/image10.png"/><Relationship Id="rId4" Type="http://schemas.openxmlformats.org/officeDocument/2006/relationships/tags" Target="../tags/tag17.xml"/><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tags" Target="../tags/tag22.xml"/><Relationship Id="rId7" Type="http://schemas.openxmlformats.org/officeDocument/2006/relationships/image" Target="../media/image8.png"/><Relationship Id="rId12" Type="http://schemas.openxmlformats.org/officeDocument/2006/relationships/image" Target="../media/image14.pn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notesSlide" Target="../notesSlides/notesSlide9.xml"/><Relationship Id="rId11" Type="http://schemas.openxmlformats.org/officeDocument/2006/relationships/image" Target="../media/image13.emf"/><Relationship Id="rId5" Type="http://schemas.openxmlformats.org/officeDocument/2006/relationships/slideLayout" Target="../slideLayouts/slideLayout11.xml"/><Relationship Id="rId10" Type="http://schemas.openxmlformats.org/officeDocument/2006/relationships/image" Target="../media/image9.png"/><Relationship Id="rId4" Type="http://schemas.openxmlformats.org/officeDocument/2006/relationships/tags" Target="../tags/tag23.xml"/><Relationship Id="rId9"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noProof="0" dirty="0" smtClean="0"/>
              <a:t>Workbook</a:t>
            </a:r>
            <a:br>
              <a:rPr lang="en-US" sz="10000" noProof="0" dirty="0" smtClean="0"/>
            </a:br>
            <a:r>
              <a:rPr lang="en-US" sz="8800" noProof="0" dirty="0"/>
              <a:t>Planning Process and Adherence to Planning</a:t>
            </a:r>
          </a:p>
        </p:txBody>
      </p:sp>
      <p:sp>
        <p:nvSpPr>
          <p:cNvPr id="5" name="Subtitle 4"/>
          <p:cNvSpPr>
            <a:spLocks noGrp="1"/>
          </p:cNvSpPr>
          <p:nvPr>
            <p:ph type="body" sz="quarter" idx="11"/>
          </p:nvPr>
        </p:nvSpPr>
        <p:spPr/>
        <p:txBody>
          <a:bodyPr/>
          <a:lstStyle/>
          <a:p>
            <a:r>
              <a:rPr lang="en-US" noProof="0" dirty="0" smtClean="0"/>
              <a:t>Internal Use Only</a:t>
            </a:r>
          </a:p>
          <a:p>
            <a:endParaRPr lang="en-US" noProof="0" dirty="0" smtClean="0"/>
          </a:p>
          <a:p>
            <a:pPr lvl="1"/>
            <a:r>
              <a:rPr lang="en-US" noProof="0" dirty="0" smtClean="0"/>
              <a:t>April 2017</a:t>
            </a:r>
            <a:endParaRPr lang="en-US" noProof="0" dirty="0"/>
          </a:p>
        </p:txBody>
      </p:sp>
      <p:sp>
        <p:nvSpPr>
          <p:cNvPr id="8" name="Rechteck 7"/>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2" name="Objekt 1"/>
          <p:cNvGraphicFramePr>
            <a:graphicFrameLocks noChangeAspect="1"/>
          </p:cNvGraphicFramePr>
          <p:nvPr>
            <p:extLst>
              <p:ext uri="{D42A27DB-BD31-4B8C-83A1-F6EECF244321}">
                <p14:modId xmlns:p14="http://schemas.microsoft.com/office/powerpoint/2010/main" val="3950634274"/>
              </p:ext>
            </p:extLst>
          </p:nvPr>
        </p:nvGraphicFramePr>
        <p:xfrm>
          <a:off x="-1128713" y="6021388"/>
          <a:ext cx="914400" cy="771525"/>
        </p:xfrm>
        <a:graphic>
          <a:graphicData uri="http://schemas.openxmlformats.org/presentationml/2006/ole">
            <mc:AlternateContent xmlns:mc="http://schemas.openxmlformats.org/markup-compatibility/2006">
              <mc:Choice xmlns:v="urn:schemas-microsoft-com:vml" Requires="v">
                <p:oleObj spid="_x0000_s14447" name="Arbeitsblatt" showAsIcon="1" r:id="rId5" imgW="914400" imgH="771480" progId="Excel.Sheet.12">
                  <p:embed/>
                </p:oleObj>
              </mc:Choice>
              <mc:Fallback>
                <p:oleObj name="Arbeitsblatt" showAsIcon="1" r:id="rId5" imgW="914400" imgH="771480" progId="Excel.Sheet.12">
                  <p:embed/>
                  <p:pic>
                    <p:nvPicPr>
                      <p:cNvPr id="0" name=""/>
                      <p:cNvPicPr/>
                      <p:nvPr/>
                    </p:nvPicPr>
                    <p:blipFill>
                      <a:blip r:embed="rId6"/>
                      <a:stretch>
                        <a:fillRect/>
                      </a:stretch>
                    </p:blipFill>
                    <p:spPr>
                      <a:xfrm>
                        <a:off x="-1128713" y="6021388"/>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noProof="0" dirty="0" smtClean="0"/>
              <a:t>In view of the adherence to planning in the past, the planning projections of the XXX AG represent a suitable basis for the valuation. </a:t>
            </a:r>
            <a:endParaRPr lang="en-US" noProof="0" dirty="0"/>
          </a:p>
        </p:txBody>
      </p:sp>
      <p:sp>
        <p:nvSpPr>
          <p:cNvPr id="5" name="Textplatzhalter 4"/>
          <p:cNvSpPr>
            <a:spLocks noGrp="1"/>
          </p:cNvSpPr>
          <p:nvPr>
            <p:ph type="body" sz="quarter" idx="12"/>
          </p:nvPr>
        </p:nvSpPr>
        <p:spPr/>
        <p:txBody>
          <a:bodyPr/>
          <a:lstStyle/>
          <a:p>
            <a:r>
              <a:rPr lang="en-US" noProof="0" dirty="0" smtClean="0"/>
              <a:t>Adherence to planning</a:t>
            </a:r>
          </a:p>
          <a:p>
            <a:pPr lvl="2"/>
            <a:r>
              <a:rPr lang="en-US" noProof="0" dirty="0" smtClean="0"/>
              <a:t>The analysis of the past adherence to planning at the XXX AG was performed for sales, EBITDA and EBIT. To do this the adjusted actual results were compared with the individual first planning year. The sales targets for the past year were achieved for the most part, the EBITDA and EBIT targets, by contrast, were in some cases exceeded, in other cases clearly missed.</a:t>
            </a:r>
          </a:p>
          <a:p>
            <a:pPr lvl="2"/>
            <a:r>
              <a:rPr lang="en-US" noProof="0" dirty="0" smtClean="0"/>
              <a:t>The analysis of the adherence to planning demonstrates that the planning processes have become more difficult as a result of the volatile general economic conditions since the outbreak of the financial and sovereign debt crisis. A majority of the deviations in the actual results compared to the plan can be attributed to the overall economic developments that could not be foreseen or only to a limited extent at the time of the planning.</a:t>
            </a:r>
          </a:p>
          <a:p>
            <a:pPr lvl="2"/>
            <a:r>
              <a:rPr lang="en-US" noProof="0" dirty="0" smtClean="0"/>
              <a:t>The plan-actual deviations of the past three years do not follow any particular pattern that would allow for a structural over-estimation or under-estimation of the expected results.</a:t>
            </a:r>
            <a:endParaRPr lang="en-US" noProof="0" dirty="0"/>
          </a:p>
        </p:txBody>
      </p:sp>
      <p:sp>
        <p:nvSpPr>
          <p:cNvPr id="4" name="Titel 3"/>
          <p:cNvSpPr>
            <a:spLocks noGrp="1"/>
          </p:cNvSpPr>
          <p:nvPr>
            <p:ph type="title"/>
          </p:nvPr>
        </p:nvSpPr>
        <p:spPr>
          <a:xfrm>
            <a:off x="488950" y="451575"/>
            <a:ext cx="8933113" cy="723600"/>
          </a:xfrm>
        </p:spPr>
        <p:txBody>
          <a:bodyPr/>
          <a:lstStyle/>
          <a:p>
            <a:r>
              <a:rPr lang="en-US" noProof="0" dirty="0"/>
              <a:t>5. Did the company’s past planning tend to be more realistic, optimistic or pessimistic (adherence to plan)? (1/2)</a:t>
            </a:r>
          </a:p>
        </p:txBody>
      </p:sp>
      <p:sp>
        <p:nvSpPr>
          <p:cNvPr id="3" name="Textplatzhalter 2"/>
          <p:cNvSpPr>
            <a:spLocks noGrp="1"/>
          </p:cNvSpPr>
          <p:nvPr>
            <p:ph type="body" sz="quarter" idx="13"/>
          </p:nvPr>
        </p:nvSpPr>
        <p:spPr/>
        <p:txBody>
          <a:bodyPr/>
          <a:lstStyle/>
          <a:p>
            <a:r>
              <a:rPr lang="en-US" noProof="0" dirty="0"/>
              <a:t>Planning Process and Adherence to Planning</a:t>
            </a:r>
          </a:p>
        </p:txBody>
      </p:sp>
      <p:graphicFrame>
        <p:nvGraphicFramePr>
          <p:cNvPr id="39" name="Group 90"/>
          <p:cNvGraphicFramePr>
            <a:graphicFrameLocks noGrp="1"/>
          </p:cNvGraphicFramePr>
          <p:nvPr>
            <p:custDataLst>
              <p:tags r:id="rId1"/>
            </p:custDataLs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pic>
        <p:nvPicPr>
          <p:cNvPr id="19" name="Grafik 18"/>
          <p:cNvPicPr>
            <a:picLocks noChangeAspect="1"/>
          </p:cNvPicPr>
          <p:nvPr/>
        </p:nvPicPr>
        <p:blipFill>
          <a:blip r:embed="rId10"/>
          <a:stretch>
            <a:fillRect/>
          </a:stretch>
        </p:blipFill>
        <p:spPr>
          <a:xfrm>
            <a:off x="8215238" y="5701816"/>
            <a:ext cx="340197" cy="405178"/>
          </a:xfrm>
          <a:prstGeom prst="rect">
            <a:avLst/>
          </a:prstGeom>
        </p:spPr>
      </p:pic>
      <p:pic>
        <p:nvPicPr>
          <p:cNvPr id="20" name="Grafik 19"/>
          <p:cNvPicPr>
            <a:picLocks noChangeAspect="1"/>
          </p:cNvPicPr>
          <p:nvPr/>
        </p:nvPicPr>
        <p:blipFill>
          <a:blip r:embed="rId11"/>
          <a:stretch>
            <a:fillRect/>
          </a:stretch>
        </p:blipFill>
        <p:spPr>
          <a:xfrm>
            <a:off x="8504146" y="5701816"/>
            <a:ext cx="340197" cy="405178"/>
          </a:xfrm>
          <a:prstGeom prst="rect">
            <a:avLst/>
          </a:prstGeom>
        </p:spPr>
      </p:pic>
      <p:pic>
        <p:nvPicPr>
          <p:cNvPr id="21" name="Grafik 20"/>
          <p:cNvPicPr>
            <a:picLocks noChangeAspect="1"/>
          </p:cNvPicPr>
          <p:nvPr/>
        </p:nvPicPr>
        <p:blipFill>
          <a:blip r:embed="rId12"/>
          <a:stretch>
            <a:fillRect/>
          </a:stretch>
        </p:blipFill>
        <p:spPr>
          <a:xfrm>
            <a:off x="8793054" y="5701816"/>
            <a:ext cx="340197" cy="405178"/>
          </a:xfrm>
          <a:prstGeom prst="rect">
            <a:avLst/>
          </a:prstGeom>
        </p:spPr>
      </p:pic>
      <p:pic>
        <p:nvPicPr>
          <p:cNvPr id="22" name="Grafik 21"/>
          <p:cNvPicPr>
            <a:picLocks noChangeAspect="1"/>
          </p:cNvPicPr>
          <p:nvPr/>
        </p:nvPicPr>
        <p:blipFill>
          <a:blip r:embed="rId13"/>
          <a:stretch>
            <a:fillRect/>
          </a:stretch>
        </p:blipFill>
        <p:spPr>
          <a:xfrm>
            <a:off x="9081962" y="5701816"/>
            <a:ext cx="340197" cy="405178"/>
          </a:xfrm>
          <a:prstGeom prst="rect">
            <a:avLst/>
          </a:prstGeom>
        </p:spPr>
      </p:pic>
      <p:sp>
        <p:nvSpPr>
          <p:cNvPr id="26" name="Text Placeholder 12"/>
          <p:cNvSpPr txBox="1">
            <a:spLocks/>
          </p:cNvSpPr>
          <p:nvPr>
            <p:custDataLst>
              <p:tags r:id="rId2"/>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Planning adjustments for subsequent years</a:t>
            </a:r>
          </a:p>
        </p:txBody>
      </p:sp>
      <p:pic>
        <p:nvPicPr>
          <p:cNvPr id="2" name="Grafik 1"/>
          <p:cNvPicPr>
            <a:picLocks noChangeAspect="1"/>
          </p:cNvPicPr>
          <p:nvPr>
            <p:custDataLst>
              <p:tags r:id="rId3"/>
            </p:custDataLst>
          </p:nvPr>
        </p:nvPicPr>
        <p:blipFill>
          <a:blip r:embed="rId14"/>
          <a:stretch>
            <a:fillRect/>
          </a:stretch>
        </p:blipFill>
        <p:spPr>
          <a:xfrm>
            <a:off x="2339124" y="1477570"/>
            <a:ext cx="4446701" cy="2912260"/>
          </a:xfrm>
          <a:prstGeom prst="rect">
            <a:avLst/>
          </a:prstGeom>
        </p:spPr>
      </p:pic>
      <p:pic>
        <p:nvPicPr>
          <p:cNvPr id="9" name="Grafik 8"/>
          <p:cNvPicPr>
            <a:picLocks noChangeAspect="1"/>
          </p:cNvPicPr>
          <p:nvPr>
            <p:custDataLst>
              <p:tags r:id="rId4"/>
            </p:custDataLst>
          </p:nvPr>
        </p:nvPicPr>
        <p:blipFill>
          <a:blip r:embed="rId15"/>
          <a:stretch>
            <a:fillRect/>
          </a:stretch>
        </p:blipFill>
        <p:spPr>
          <a:xfrm>
            <a:off x="2454525" y="3825247"/>
            <a:ext cx="3390648" cy="1936935"/>
          </a:xfrm>
          <a:prstGeom prst="rect">
            <a:avLst/>
          </a:prstGeom>
        </p:spPr>
      </p:pic>
      <p:sp>
        <p:nvSpPr>
          <p:cNvPr id="17" name="Rectangle 4"/>
          <p:cNvSpPr>
            <a:spLocks noChangeArrowheads="1"/>
          </p:cNvSpPr>
          <p:nvPr>
            <p:custDataLst>
              <p:tags r:id="rId5"/>
            </p:custDataLst>
          </p:nvPr>
        </p:nvSpPr>
        <p:spPr bwMode="gray">
          <a:xfrm>
            <a:off x="583346" y="5234482"/>
            <a:ext cx="1474054" cy="320175"/>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smtClean="0">
                <a:solidFill>
                  <a:schemeClr val="bg1"/>
                </a:solidFill>
              </a:rPr>
              <a:t>See excel file slide “Adherence”</a:t>
            </a:r>
            <a:endParaRPr lang="en-US" sz="700" dirty="0">
              <a:solidFill>
                <a:schemeClr val="bg1"/>
              </a:solidFill>
            </a:endParaRPr>
          </a:p>
        </p:txBody>
      </p:sp>
      <p:pic>
        <p:nvPicPr>
          <p:cNvPr id="10" name="Grafik 9"/>
          <p:cNvPicPr>
            <a:picLocks noChangeAspect="1"/>
          </p:cNvPicPr>
          <p:nvPr>
            <p:custDataLst>
              <p:tags r:id="rId6"/>
            </p:custDataLst>
          </p:nvPr>
        </p:nvPicPr>
        <p:blipFill>
          <a:blip r:embed="rId16"/>
          <a:stretch>
            <a:fillRect/>
          </a:stretch>
        </p:blipFill>
        <p:spPr>
          <a:xfrm>
            <a:off x="-2707675" y="1422400"/>
            <a:ext cx="1981372" cy="2225233"/>
          </a:xfrm>
          <a:prstGeom prst="rect">
            <a:avLst/>
          </a:prstGeom>
        </p:spPr>
      </p:pic>
      <p:pic>
        <p:nvPicPr>
          <p:cNvPr id="13" name="Grafik 12"/>
          <p:cNvPicPr>
            <a:picLocks noChangeAspect="1"/>
          </p:cNvPicPr>
          <p:nvPr>
            <p:custDataLst>
              <p:tags r:id="rId7"/>
            </p:custDataLst>
          </p:nvPr>
        </p:nvPicPr>
        <p:blipFill>
          <a:blip r:embed="rId17"/>
          <a:stretch>
            <a:fillRect/>
          </a:stretch>
        </p:blipFill>
        <p:spPr>
          <a:xfrm>
            <a:off x="-2707675" y="3738397"/>
            <a:ext cx="1975275" cy="2225233"/>
          </a:xfrm>
          <a:prstGeom prst="rect">
            <a:avLst/>
          </a:prstGeom>
        </p:spPr>
      </p:pic>
    </p:spTree>
    <p:extLst>
      <p:ext uri="{BB962C8B-B14F-4D97-AF65-F5344CB8AC3E}">
        <p14:creationId xmlns:p14="http://schemas.microsoft.com/office/powerpoint/2010/main" val="10909035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fik 12"/>
          <p:cNvPicPr>
            <a:picLocks noChangeAspect="1"/>
          </p:cNvPicPr>
          <p:nvPr>
            <p:custDataLst>
              <p:tags r:id="rId2"/>
            </p:custDataLst>
          </p:nvPr>
        </p:nvPicPr>
        <p:blipFill>
          <a:blip r:embed="rId12"/>
          <a:stretch>
            <a:fillRect/>
          </a:stretch>
        </p:blipFill>
        <p:spPr>
          <a:xfrm>
            <a:off x="2169196" y="1418894"/>
            <a:ext cx="4367459" cy="2801012"/>
          </a:xfrm>
          <a:prstGeom prst="rect">
            <a:avLst/>
          </a:prstGeom>
        </p:spPr>
      </p:pic>
      <p:sp>
        <p:nvSpPr>
          <p:cNvPr id="6" name="Textplatzhalter 5"/>
          <p:cNvSpPr>
            <a:spLocks noGrp="1"/>
          </p:cNvSpPr>
          <p:nvPr>
            <p:ph type="body" sz="quarter" idx="10"/>
          </p:nvPr>
        </p:nvSpPr>
        <p:spPr/>
        <p:txBody>
          <a:bodyPr/>
          <a:lstStyle/>
          <a:p>
            <a:r>
              <a:rPr lang="en-US" dirty="0" smtClean="0"/>
              <a:t>The XXX AG planning projections tended to be conservative in the past.</a:t>
            </a:r>
            <a:endParaRPr lang="en-US" dirty="0"/>
          </a:p>
        </p:txBody>
      </p:sp>
      <p:sp>
        <p:nvSpPr>
          <p:cNvPr id="5" name="Textplatzhalter 4"/>
          <p:cNvSpPr>
            <a:spLocks noGrp="1"/>
          </p:cNvSpPr>
          <p:nvPr>
            <p:ph type="body" sz="quarter" idx="12"/>
          </p:nvPr>
        </p:nvSpPr>
        <p:spPr/>
        <p:txBody>
          <a:bodyPr/>
          <a:lstStyle/>
          <a:p>
            <a:r>
              <a:rPr lang="en-US" dirty="0" smtClean="0"/>
              <a:t>Adherence to planning</a:t>
            </a:r>
          </a:p>
          <a:p>
            <a:pPr lvl="2"/>
            <a:r>
              <a:rPr lang="en-US" dirty="0" smtClean="0"/>
              <a:t>To assess the planning projections of the XXX AG we analyzed the adherence to planning for a period of three years. To accomplish this we compared the planning figures for sales earnings and EBITDA for the financial years 2010 to 2012 from the planning projections for the years 2009 to 2011 to the (#adjusted#) actual figures.</a:t>
            </a:r>
          </a:p>
          <a:p>
            <a:pPr lvl="2"/>
            <a:r>
              <a:rPr lang="en-US" dirty="0" smtClean="0"/>
              <a:t>It is recognizable that the planned sales earnings were increased from planning cycle to planning cycle and the sales regularly exceeded the planning. The cause for the planning deviations was to some extent unexpected market upswings. The major portion is, however, attributable to acquisitions and sales policy.</a:t>
            </a:r>
            <a:endParaRPr lang="en-US" dirty="0"/>
          </a:p>
        </p:txBody>
      </p:sp>
      <p:sp>
        <p:nvSpPr>
          <p:cNvPr id="4" name="Titel 3"/>
          <p:cNvSpPr>
            <a:spLocks noGrp="1"/>
          </p:cNvSpPr>
          <p:nvPr>
            <p:ph type="title"/>
          </p:nvPr>
        </p:nvSpPr>
        <p:spPr>
          <a:xfrm>
            <a:off x="488950" y="451575"/>
            <a:ext cx="8933113" cy="723600"/>
          </a:xfrm>
        </p:spPr>
        <p:txBody>
          <a:bodyPr/>
          <a:lstStyle/>
          <a:p>
            <a:r>
              <a:rPr lang="en-US" dirty="0"/>
              <a:t>5. Did the company’s past planning tend to be more realistic, optimistic or pessimistic (adherence to plan)? </a:t>
            </a:r>
            <a:r>
              <a:rPr lang="en-US" dirty="0" smtClean="0"/>
              <a:t>(2/2</a:t>
            </a:r>
            <a:r>
              <a:rPr lang="en-US" dirty="0"/>
              <a:t>)</a:t>
            </a:r>
          </a:p>
        </p:txBody>
      </p:sp>
      <p:sp>
        <p:nvSpPr>
          <p:cNvPr id="3" name="Textplatzhalter 2"/>
          <p:cNvSpPr>
            <a:spLocks noGrp="1"/>
          </p:cNvSpPr>
          <p:nvPr>
            <p:ph type="body" sz="quarter" idx="13"/>
          </p:nvPr>
        </p:nvSpPr>
        <p:spPr/>
        <p:txBody>
          <a:bodyPr/>
          <a:lstStyle/>
          <a:p>
            <a:r>
              <a:rPr lang="en-US" dirty="0"/>
              <a:t>Planning Process and Adherence to Planning</a:t>
            </a:r>
          </a:p>
        </p:txBody>
      </p:sp>
      <p:graphicFrame>
        <p:nvGraphicFramePr>
          <p:cNvPr id="39" name="Group 90"/>
          <p:cNvGraphicFramePr>
            <a:graphicFrameLocks noGrp="1"/>
          </p:cNvGraphicFramePr>
          <p:nvPr>
            <p:custDataLst>
              <p:tags r:id="rId3"/>
            </p:custDataLst>
            <p:extLst>
              <p:ext uri="{D42A27DB-BD31-4B8C-83A1-F6EECF244321}">
                <p14:modId xmlns:p14="http://schemas.microsoft.com/office/powerpoint/2010/main" val="380860458"/>
              </p:ex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Analysis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pic>
        <p:nvPicPr>
          <p:cNvPr id="19" name="Grafik 18"/>
          <p:cNvPicPr>
            <a:picLocks noChangeAspect="1"/>
          </p:cNvPicPr>
          <p:nvPr/>
        </p:nvPicPr>
        <p:blipFill>
          <a:blip r:embed="rId13"/>
          <a:stretch>
            <a:fillRect/>
          </a:stretch>
        </p:blipFill>
        <p:spPr>
          <a:xfrm>
            <a:off x="8215238" y="5701816"/>
            <a:ext cx="340197" cy="405178"/>
          </a:xfrm>
          <a:prstGeom prst="rect">
            <a:avLst/>
          </a:prstGeom>
        </p:spPr>
      </p:pic>
      <p:pic>
        <p:nvPicPr>
          <p:cNvPr id="20" name="Grafik 19"/>
          <p:cNvPicPr>
            <a:picLocks noChangeAspect="1"/>
          </p:cNvPicPr>
          <p:nvPr/>
        </p:nvPicPr>
        <p:blipFill>
          <a:blip r:embed="rId14"/>
          <a:stretch>
            <a:fillRect/>
          </a:stretch>
        </p:blipFill>
        <p:spPr>
          <a:xfrm>
            <a:off x="8504146" y="5701816"/>
            <a:ext cx="340197" cy="405178"/>
          </a:xfrm>
          <a:prstGeom prst="rect">
            <a:avLst/>
          </a:prstGeom>
        </p:spPr>
      </p:pic>
      <p:pic>
        <p:nvPicPr>
          <p:cNvPr id="21" name="Grafik 20"/>
          <p:cNvPicPr>
            <a:picLocks noChangeAspect="1"/>
          </p:cNvPicPr>
          <p:nvPr/>
        </p:nvPicPr>
        <p:blipFill>
          <a:blip r:embed="rId15"/>
          <a:stretch>
            <a:fillRect/>
          </a:stretch>
        </p:blipFill>
        <p:spPr>
          <a:xfrm>
            <a:off x="8793054" y="5701816"/>
            <a:ext cx="340197" cy="405178"/>
          </a:xfrm>
          <a:prstGeom prst="rect">
            <a:avLst/>
          </a:prstGeom>
        </p:spPr>
      </p:pic>
      <p:pic>
        <p:nvPicPr>
          <p:cNvPr id="22" name="Grafik 21"/>
          <p:cNvPicPr>
            <a:picLocks noChangeAspect="1"/>
          </p:cNvPicPr>
          <p:nvPr/>
        </p:nvPicPr>
        <p:blipFill>
          <a:blip r:embed="rId16"/>
          <a:stretch>
            <a:fillRect/>
          </a:stretch>
        </p:blipFill>
        <p:spPr>
          <a:xfrm>
            <a:off x="9081962" y="5701816"/>
            <a:ext cx="340197" cy="405178"/>
          </a:xfrm>
          <a:prstGeom prst="rect">
            <a:avLst/>
          </a:prstGeom>
        </p:spPr>
      </p:pic>
      <p:sp>
        <p:nvSpPr>
          <p:cNvPr id="26" name="Text Placeholder 12"/>
          <p:cNvSpPr txBox="1">
            <a:spLocks/>
          </p:cNvSpPr>
          <p:nvPr>
            <p:custDataLst>
              <p:tags r:id="rId4"/>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smtClean="0">
                <a:latin typeface="Arial" panose="020B0604020202020204" pitchFamily="34" charset="0"/>
                <a:cs typeface="Arial" panose="020B0604020202020204" pitchFamily="34" charset="0"/>
              </a:rPr>
              <a:t>Plan / Actual comparison - Sales</a:t>
            </a:r>
            <a:endParaRPr lang="en-US" sz="900" kern="0" dirty="0">
              <a:latin typeface="Arial" panose="020B0604020202020204" pitchFamily="34" charset="0"/>
              <a:cs typeface="Arial" panose="020B0604020202020204" pitchFamily="34" charset="0"/>
            </a:endParaRPr>
          </a:p>
        </p:txBody>
      </p:sp>
      <p:sp>
        <p:nvSpPr>
          <p:cNvPr id="16" name="Rechteck 15"/>
          <p:cNvSpPr/>
          <p:nvPr/>
        </p:nvSpPr>
        <p:spPr>
          <a:xfrm rot="21246333">
            <a:off x="2430792" y="1666723"/>
            <a:ext cx="1521064" cy="282520"/>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900" dirty="0" smtClean="0"/>
              <a:t>Alternative</a:t>
            </a:r>
            <a:endParaRPr lang="en-US" sz="900" dirty="0"/>
          </a:p>
        </p:txBody>
      </p:sp>
      <p:pic>
        <p:nvPicPr>
          <p:cNvPr id="7" name="Grafik 6"/>
          <p:cNvPicPr>
            <a:picLocks noChangeAspect="1"/>
          </p:cNvPicPr>
          <p:nvPr>
            <p:custDataLst>
              <p:tags r:id="rId5"/>
            </p:custDataLst>
          </p:nvPr>
        </p:nvPicPr>
        <p:blipFill>
          <a:blip r:embed="rId17"/>
          <a:stretch>
            <a:fillRect/>
          </a:stretch>
        </p:blipFill>
        <p:spPr>
          <a:xfrm>
            <a:off x="2454525" y="3833494"/>
            <a:ext cx="3390648" cy="1670244"/>
          </a:xfrm>
          <a:prstGeom prst="rect">
            <a:avLst/>
          </a:prstGeom>
        </p:spPr>
      </p:pic>
      <p:sp>
        <p:nvSpPr>
          <p:cNvPr id="25" name="Rectangle 4"/>
          <p:cNvSpPr>
            <a:spLocks noChangeArrowheads="1"/>
          </p:cNvSpPr>
          <p:nvPr>
            <p:custDataLst>
              <p:tags r:id="rId6"/>
            </p:custDataLst>
          </p:nvPr>
        </p:nvSpPr>
        <p:spPr bwMode="gray">
          <a:xfrm>
            <a:off x="7777248" y="5313583"/>
            <a:ext cx="1653442" cy="320175"/>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a:solidFill>
                  <a:schemeClr val="bg1"/>
                </a:solidFill>
              </a:rPr>
              <a:t>Perform analogously for other parameters (EBITDA,…), if reasonable</a:t>
            </a:r>
          </a:p>
        </p:txBody>
      </p:sp>
      <p:sp>
        <p:nvSpPr>
          <p:cNvPr id="23" name="Rectangle 4"/>
          <p:cNvSpPr>
            <a:spLocks noChangeArrowheads="1"/>
          </p:cNvSpPr>
          <p:nvPr>
            <p:custDataLst>
              <p:tags r:id="rId7"/>
            </p:custDataLst>
          </p:nvPr>
        </p:nvSpPr>
        <p:spPr bwMode="gray">
          <a:xfrm>
            <a:off x="583346" y="5234482"/>
            <a:ext cx="1474054" cy="320175"/>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smtClean="0">
                <a:solidFill>
                  <a:schemeClr val="bg1"/>
                </a:solidFill>
              </a:rPr>
              <a:t>See excel file slide “Adherence”</a:t>
            </a:r>
            <a:endParaRPr lang="en-US" sz="700" dirty="0">
              <a:solidFill>
                <a:schemeClr val="bg1"/>
              </a:solidFill>
            </a:endParaRPr>
          </a:p>
        </p:txBody>
      </p:sp>
      <p:pic>
        <p:nvPicPr>
          <p:cNvPr id="8" name="Grafik 7"/>
          <p:cNvPicPr>
            <a:picLocks noChangeAspect="1"/>
          </p:cNvPicPr>
          <p:nvPr>
            <p:custDataLst>
              <p:tags r:id="rId8"/>
            </p:custDataLst>
          </p:nvPr>
        </p:nvPicPr>
        <p:blipFill>
          <a:blip r:embed="rId18"/>
          <a:stretch>
            <a:fillRect/>
          </a:stretch>
        </p:blipFill>
        <p:spPr>
          <a:xfrm>
            <a:off x="-2736250" y="3881761"/>
            <a:ext cx="1975275" cy="2225233"/>
          </a:xfrm>
          <a:prstGeom prst="rect">
            <a:avLst/>
          </a:prstGeom>
        </p:spPr>
      </p:pic>
      <p:pic>
        <p:nvPicPr>
          <p:cNvPr id="10" name="Grafik 9"/>
          <p:cNvPicPr>
            <a:picLocks noChangeAspect="1"/>
          </p:cNvPicPr>
          <p:nvPr>
            <p:custDataLst>
              <p:tags r:id="rId9"/>
            </p:custDataLst>
          </p:nvPr>
        </p:nvPicPr>
        <p:blipFill>
          <a:blip r:embed="rId19"/>
          <a:stretch>
            <a:fillRect/>
          </a:stretch>
        </p:blipFill>
        <p:spPr>
          <a:xfrm>
            <a:off x="-2736250" y="1177925"/>
            <a:ext cx="1981372" cy="2219136"/>
          </a:xfrm>
          <a:prstGeom prst="rect">
            <a:avLst/>
          </a:prstGeom>
        </p:spPr>
      </p:pic>
      <p:graphicFrame>
        <p:nvGraphicFramePr>
          <p:cNvPr id="27" name="Objekt 26"/>
          <p:cNvGraphicFramePr>
            <a:graphicFrameLocks noChangeAspect="1"/>
          </p:cNvGraphicFramePr>
          <p:nvPr>
            <p:extLst>
              <p:ext uri="{D42A27DB-BD31-4B8C-83A1-F6EECF244321}">
                <p14:modId xmlns:p14="http://schemas.microsoft.com/office/powerpoint/2010/main" val="610824520"/>
              </p:ext>
            </p:extLst>
          </p:nvPr>
        </p:nvGraphicFramePr>
        <p:xfrm>
          <a:off x="-1748613" y="6307716"/>
          <a:ext cx="914400" cy="771525"/>
        </p:xfrm>
        <a:graphic>
          <a:graphicData uri="http://schemas.openxmlformats.org/presentationml/2006/ole">
            <mc:AlternateContent xmlns:mc="http://schemas.openxmlformats.org/markup-compatibility/2006">
              <mc:Choice xmlns:v="urn:schemas-microsoft-com:vml" Requires="v">
                <p:oleObj spid="_x0000_s24600" name="Arbeitsblatt" showAsIcon="1" r:id="rId21" imgW="914400" imgH="771480" progId="Excel.Sheet.12">
                  <p:embed/>
                </p:oleObj>
              </mc:Choice>
              <mc:Fallback>
                <p:oleObj name="Arbeitsblatt" showAsIcon="1" r:id="rId21" imgW="914400" imgH="771480" progId="Excel.Sheet.12">
                  <p:embed/>
                  <p:pic>
                    <p:nvPicPr>
                      <p:cNvPr id="0" name=""/>
                      <p:cNvPicPr/>
                      <p:nvPr/>
                    </p:nvPicPr>
                    <p:blipFill>
                      <a:blip r:embed="rId22"/>
                      <a:stretch>
                        <a:fillRect/>
                      </a:stretch>
                    </p:blipFill>
                    <p:spPr>
                      <a:xfrm>
                        <a:off x="-1748613" y="6307716"/>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9224014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22152149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noProof="0" dirty="0" smtClean="0"/>
              <a:t>Disclaimer</a:t>
            </a:r>
            <a:endParaRPr lang="en-US" sz="3600" noProof="0" dirty="0"/>
          </a:p>
        </p:txBody>
      </p:sp>
    </p:spTree>
    <p:extLst>
      <p:ext uri="{BB962C8B-B14F-4D97-AF65-F5344CB8AC3E}">
        <p14:creationId xmlns:p14="http://schemas.microsoft.com/office/powerpoint/2010/main" val="30601582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Planning Process and Adherence to Planning</a:t>
            </a:r>
          </a:p>
        </p:txBody>
      </p:sp>
      <p:sp>
        <p:nvSpPr>
          <p:cNvPr id="4" name="Titel 3"/>
          <p:cNvSpPr>
            <a:spLocks noGrp="1"/>
          </p:cNvSpPr>
          <p:nvPr>
            <p:ph type="title"/>
          </p:nvPr>
        </p:nvSpPr>
        <p:spPr/>
        <p:txBody>
          <a:bodyPr/>
          <a:lstStyle/>
          <a:p>
            <a:r>
              <a:rPr lang="en-US" dirty="0" smtClean="0"/>
              <a:t>Overview (1/4) – Mission statement</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lvl="0" defTabSz="762000">
                <a:lnSpc>
                  <a:spcPct val="95000"/>
                </a:lnSpc>
                <a:spcBef>
                  <a:spcPts val="300"/>
                </a:spcBef>
                <a:buClr>
                  <a:srgbClr val="000066"/>
                </a:buClr>
              </a:pPr>
              <a:r>
                <a:rPr lang="en-US" sz="900" b="1" dirty="0" smtClean="0">
                  <a:solidFill>
                    <a:schemeClr val="bg1"/>
                  </a:solidFill>
                </a:rPr>
                <a:t>Goal is the qualitative appraisal if the planning process is basically suitable, for the generation of reasonable future-oriented statements. If not, the acknowledgements/information attainable from a detailed planning analysis is limited and we should discuss the option of re-planning with the client</a:t>
              </a:r>
              <a:endParaRPr lang="en-US" sz="900" b="1" dirty="0">
                <a:solidFill>
                  <a:schemeClr val="bg1"/>
                </a:solidFill>
              </a:endParaRPr>
            </a:p>
          </p:txBody>
        </p:sp>
      </p:grpSp>
      <p:sp>
        <p:nvSpPr>
          <p:cNvPr id="26" name="Text Placeholder 5"/>
          <p:cNvSpPr>
            <a:spLocks noGrp="1"/>
          </p:cNvSpPr>
          <p:nvPr>
            <p:ph type="body" sz="quarter" idx="11"/>
          </p:nvPr>
        </p:nvSpPr>
        <p:spPr>
          <a:xfrm>
            <a:off x="498098" y="2153260"/>
            <a:ext cx="1737759" cy="2086159"/>
          </a:xfrm>
          <a:ln w="6350">
            <a:noFill/>
          </a:ln>
        </p:spPr>
        <p:txBody>
          <a:bodyPr vert="horz" lIns="0" tIns="0" rIns="0" bIns="0" rtlCol="0" anchor="t" anchorCtr="0">
            <a:noAutofit/>
          </a:bodyPr>
          <a:lstStyle/>
          <a:p>
            <a:pPr>
              <a:spcAft>
                <a:spcPts val="500"/>
              </a:spcAft>
            </a:pPr>
            <a:r>
              <a:rPr lang="en-US" sz="900" dirty="0" smtClean="0">
                <a:solidFill>
                  <a:schemeClr val="accent1"/>
                </a:solidFill>
              </a:rPr>
              <a:t>Buy Side/Sell Side/JV/Turn-around</a:t>
            </a:r>
          </a:p>
          <a:p>
            <a:pPr lvl="2">
              <a:spcAft>
                <a:spcPts val="500"/>
              </a:spcAft>
            </a:pPr>
            <a:r>
              <a:rPr lang="en-US" dirty="0"/>
              <a:t>Suitability of the planning as the starting point for all the future-oriented statements (valuation, ability to restructure, viable business model,…)</a:t>
            </a:r>
          </a:p>
          <a:p>
            <a:pPr lvl="2">
              <a:spcAft>
                <a:spcPts val="500"/>
              </a:spcAft>
            </a:pPr>
            <a:r>
              <a:rPr lang="en-US" dirty="0"/>
              <a:t>Analysis of the adherence to planning is not present or to varying degrees and quality in companies</a:t>
            </a:r>
          </a:p>
        </p:txBody>
      </p:sp>
      <p:sp>
        <p:nvSpPr>
          <p:cNvPr id="28" name="Rechteck 18"/>
          <p:cNvSpPr/>
          <p:nvPr/>
        </p:nvSpPr>
        <p:spPr>
          <a:xfrm>
            <a:off x="2453057" y="1875810"/>
            <a:ext cx="6963994"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174429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98097" y="4606982"/>
            <a:ext cx="174429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4913744"/>
            <a:ext cx="1737759" cy="1107643"/>
          </a:xfrm>
          <a:ln w="6350">
            <a:noFill/>
          </a:ln>
        </p:spPr>
        <p:txBody>
          <a:bodyPr vert="horz" lIns="0" tIns="0" rIns="0" bIns="0" rtlCol="0" anchor="t" anchorCtr="0">
            <a:noAutofit/>
          </a:bodyPr>
          <a:lstStyle/>
          <a:p>
            <a:pPr lvl="2">
              <a:spcAft>
                <a:spcPts val="500"/>
              </a:spcAft>
            </a:pPr>
            <a:r>
              <a:rPr lang="en-US" dirty="0"/>
              <a:t>Uniform toolbox of possible analytic steps</a:t>
            </a:r>
          </a:p>
          <a:p>
            <a:pPr lvl="2">
              <a:spcAft>
                <a:spcPts val="500"/>
              </a:spcAft>
            </a:pPr>
            <a:r>
              <a:rPr lang="en-US" dirty="0"/>
              <a:t>Make a basic estimation of the suitability and strength of the planning</a:t>
            </a:r>
          </a:p>
        </p:txBody>
      </p:sp>
      <p:sp>
        <p:nvSpPr>
          <p:cNvPr id="13" name="Text Placeholder 5"/>
          <p:cNvSpPr>
            <a:spLocks noGrp="1"/>
          </p:cNvSpPr>
          <p:nvPr>
            <p:ph type="body" sz="quarter" idx="11"/>
          </p:nvPr>
        </p:nvSpPr>
        <p:spPr>
          <a:xfrm>
            <a:off x="2453057" y="4290060"/>
            <a:ext cx="6963993" cy="1731327"/>
          </a:xfrm>
          <a:ln w="6350">
            <a:noFill/>
          </a:ln>
        </p:spPr>
        <p:txBody>
          <a:bodyPr vert="horz" lIns="0" tIns="0" rIns="0" bIns="0" numCol="1" spcCol="0" rtlCol="0" anchor="t" anchorCtr="0">
            <a:noAutofit/>
          </a:bodyPr>
          <a:lstStyle/>
          <a:p>
            <a:pPr>
              <a:spcBef>
                <a:spcPts val="400"/>
              </a:spcBef>
            </a:pPr>
            <a:r>
              <a:rPr lang="en-US" sz="900" dirty="0" smtClean="0"/>
              <a:t>Definition and Methodology</a:t>
            </a:r>
          </a:p>
          <a:p>
            <a:pPr lvl="2">
              <a:spcBef>
                <a:spcPts val="400"/>
              </a:spcBef>
              <a:spcAft>
                <a:spcPts val="0"/>
              </a:spcAft>
              <a:defRPr/>
            </a:pPr>
            <a:r>
              <a:rPr lang="en-US" dirty="0"/>
              <a:t>Check if the plan is available for defined analysis/valuation object (legal unit, business area or such), in particular with carve-outs this is partially not the case or not clearly definable</a:t>
            </a:r>
          </a:p>
          <a:p>
            <a:pPr lvl="2">
              <a:spcBef>
                <a:spcPts val="400"/>
              </a:spcBef>
              <a:spcAft>
                <a:spcPts val="0"/>
              </a:spcAft>
              <a:defRPr/>
            </a:pPr>
            <a:r>
              <a:rPr lang="en-US" dirty="0"/>
              <a:t>Check if planning can clarify essential issues/topics (e.g. impact of restructuring measures)</a:t>
            </a:r>
          </a:p>
          <a:p>
            <a:pPr lvl="2">
              <a:spcBef>
                <a:spcPts val="400"/>
              </a:spcBef>
              <a:spcAft>
                <a:spcPts val="0"/>
              </a:spcAft>
              <a:defRPr/>
            </a:pPr>
            <a:r>
              <a:rPr lang="en-US" dirty="0"/>
              <a:t>Discussion with planning </a:t>
            </a:r>
            <a:r>
              <a:rPr lang="en-US" dirty="0" smtClean="0"/>
              <a:t>responsible/review </a:t>
            </a:r>
            <a:r>
              <a:rPr lang="en-US" dirty="0"/>
              <a:t>of available planning documentation</a:t>
            </a:r>
          </a:p>
          <a:p>
            <a:pPr lvl="2">
              <a:spcBef>
                <a:spcPts val="400"/>
              </a:spcBef>
              <a:spcAft>
                <a:spcPts val="0"/>
              </a:spcAft>
              <a:defRPr/>
            </a:pPr>
            <a:r>
              <a:rPr lang="en-US" dirty="0"/>
              <a:t>Assessment of the reliability of past planning on the basis of the plan/actual analyses, review of structural breaks, etc.</a:t>
            </a:r>
          </a:p>
          <a:p>
            <a:pPr lvl="2">
              <a:spcBef>
                <a:spcPts val="400"/>
              </a:spcBef>
              <a:spcAft>
                <a:spcPts val="0"/>
              </a:spcAft>
              <a:defRPr/>
            </a:pPr>
            <a:r>
              <a:rPr lang="en-US" dirty="0"/>
              <a:t>If the basic suitability or validity of the planning is rejected, a detailed planning analysis is not recommendable. Rather a re-planning by the customer, target or KPMG (separate consulting services, perhaps not possible due to dependency) should be performed.</a:t>
            </a:r>
          </a:p>
          <a:p>
            <a:pPr marL="0" lvl="2" indent="0">
              <a:spcBef>
                <a:spcPts val="400"/>
              </a:spcBef>
              <a:spcAft>
                <a:spcPts val="0"/>
              </a:spcAft>
              <a:buNone/>
              <a:defRPr/>
            </a:pPr>
            <a:r>
              <a:rPr lang="en-US" b="1" dirty="0">
                <a:solidFill>
                  <a:schemeClr val="tx2"/>
                </a:solidFill>
              </a:rPr>
              <a:t>Tools</a:t>
            </a:r>
          </a:p>
          <a:p>
            <a:pPr lvl="2">
              <a:spcBef>
                <a:spcPts val="400"/>
              </a:spcBef>
              <a:spcAft>
                <a:spcPts val="0"/>
              </a:spcAft>
              <a:defRPr/>
            </a:pPr>
            <a:r>
              <a:rPr lang="en-US" dirty="0"/>
              <a:t>Analysis Toolbox </a:t>
            </a:r>
            <a:r>
              <a:rPr lang="en-US" dirty="0" smtClean="0"/>
              <a:t>(Valuation specific tools such as K-Plan, K-Value, K-Out) </a:t>
            </a:r>
            <a:br>
              <a:rPr lang="en-US" dirty="0" smtClean="0"/>
            </a:br>
            <a:endParaRPr lang="en-US" i="1" dirty="0" smtClean="0"/>
          </a:p>
        </p:txBody>
      </p:sp>
      <p:sp>
        <p:nvSpPr>
          <p:cNvPr id="47" name="Text Placeholder 12"/>
          <p:cNvSpPr txBox="1">
            <a:spLocks/>
          </p:cNvSpPr>
          <p:nvPr>
            <p:custDataLst>
              <p:tags r:id="rId2"/>
            </p:custDataLst>
          </p:nvPr>
        </p:nvSpPr>
        <p:spPr>
          <a:xfrm>
            <a:off x="5862744" y="2153260"/>
            <a:ext cx="2577955" cy="227990"/>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Deviations of plan-actual comparison</a:t>
            </a:r>
            <a:endParaRPr lang="en-US" sz="900" kern="0" dirty="0">
              <a:latin typeface="Arial" panose="020B0604020202020204" pitchFamily="34" charset="0"/>
              <a:cs typeface="Arial" panose="020B0604020202020204" pitchFamily="34" charset="0"/>
            </a:endParaRPr>
          </a:p>
        </p:txBody>
      </p:sp>
      <p:grpSp>
        <p:nvGrpSpPr>
          <p:cNvPr id="20" name="Gruppieren 19"/>
          <p:cNvGrpSpPr/>
          <p:nvPr/>
        </p:nvGrpSpPr>
        <p:grpSpPr>
          <a:xfrm>
            <a:off x="2554606" y="2211705"/>
            <a:ext cx="3043296" cy="1958339"/>
            <a:chOff x="3500541" y="1938187"/>
            <a:chExt cx="2107568" cy="2811337"/>
          </a:xfrm>
        </p:grpSpPr>
        <p:grpSp>
          <p:nvGrpSpPr>
            <p:cNvPr id="21" name="Gruppieren 20"/>
            <p:cNvGrpSpPr/>
            <p:nvPr/>
          </p:nvGrpSpPr>
          <p:grpSpPr>
            <a:xfrm>
              <a:off x="3718325" y="2276872"/>
              <a:ext cx="1666723" cy="2124000"/>
              <a:chOff x="3718325" y="2276872"/>
              <a:chExt cx="1666723" cy="2124000"/>
            </a:xfrm>
          </p:grpSpPr>
          <p:sp>
            <p:nvSpPr>
              <p:cNvPr id="24" name="Rectangle 115"/>
              <p:cNvSpPr>
                <a:spLocks noChangeArrowheads="1"/>
              </p:cNvSpPr>
              <p:nvPr>
                <p:custDataLst>
                  <p:tags r:id="rId6"/>
                </p:custDataLst>
              </p:nvPr>
            </p:nvSpPr>
            <p:spPr bwMode="gray">
              <a:xfrm>
                <a:off x="3718325" y="3589424"/>
                <a:ext cx="1666723" cy="373916"/>
              </a:xfrm>
              <a:prstGeom prst="rect">
                <a:avLst/>
              </a:prstGeom>
              <a:solidFill>
                <a:srgbClr val="483698"/>
              </a:solidFill>
              <a:ln w="6350">
                <a:noFill/>
                <a:miter lim="800000"/>
                <a:headEnd type="none" w="sm" len="sm"/>
                <a:tailEnd type="none" w="sm" len="sm"/>
              </a:ln>
              <a:effectLst/>
            </p:spPr>
            <p:txBody>
              <a:bodyPr lIns="54000" tIns="54000" rIns="54000" bIns="54000" anchor="ctr"/>
              <a:lstStyle/>
              <a:p>
                <a:pPr algn="ctr" defTabSz="762000">
                  <a:spcBef>
                    <a:spcPct val="20000"/>
                  </a:spcBef>
                </a:pPr>
                <a:r>
                  <a:rPr lang="en-US" sz="900" dirty="0" smtClean="0">
                    <a:solidFill>
                      <a:schemeClr val="bg1"/>
                    </a:solidFill>
                    <a:latin typeface="Arial"/>
                  </a:rPr>
                  <a:t>Company</a:t>
                </a:r>
                <a:endParaRPr lang="en-US" sz="900" dirty="0">
                  <a:solidFill>
                    <a:schemeClr val="bg1"/>
                  </a:solidFill>
                  <a:latin typeface="Arial"/>
                </a:endParaRPr>
              </a:p>
            </p:txBody>
          </p:sp>
          <p:sp>
            <p:nvSpPr>
              <p:cNvPr id="25" name="Rectangle 110"/>
              <p:cNvSpPr>
                <a:spLocks noChangeArrowheads="1"/>
              </p:cNvSpPr>
              <p:nvPr>
                <p:custDataLst>
                  <p:tags r:id="rId7"/>
                </p:custDataLst>
              </p:nvPr>
            </p:nvSpPr>
            <p:spPr bwMode="gray">
              <a:xfrm>
                <a:off x="3718325" y="3151914"/>
                <a:ext cx="1666723" cy="373916"/>
              </a:xfrm>
              <a:prstGeom prst="rect">
                <a:avLst/>
              </a:prstGeom>
              <a:solidFill>
                <a:schemeClr val="accent1"/>
              </a:solidFill>
              <a:ln w="6350">
                <a:noFill/>
                <a:miter lim="800000"/>
                <a:headEnd type="none" w="sm" len="sm"/>
                <a:tailEnd type="none" w="sm" len="sm"/>
              </a:ln>
              <a:effectLst/>
            </p:spPr>
            <p:txBody>
              <a:bodyPr lIns="54000" tIns="54000" rIns="54000" bIns="54000" anchor="ctr"/>
              <a:lstStyle/>
              <a:p>
                <a:pPr algn="ctr" defTabSz="762000">
                  <a:spcBef>
                    <a:spcPct val="20000"/>
                  </a:spcBef>
                </a:pPr>
                <a:r>
                  <a:rPr lang="en-US" sz="900" dirty="0" smtClean="0">
                    <a:solidFill>
                      <a:schemeClr val="bg1"/>
                    </a:solidFill>
                    <a:latin typeface="Arial"/>
                  </a:rPr>
                  <a:t>Country holding</a:t>
                </a:r>
                <a:endParaRPr lang="en-US" sz="900" dirty="0">
                  <a:solidFill>
                    <a:schemeClr val="bg1"/>
                  </a:solidFill>
                  <a:latin typeface="Arial"/>
                </a:endParaRPr>
              </a:p>
            </p:txBody>
          </p:sp>
          <p:sp>
            <p:nvSpPr>
              <p:cNvPr id="27" name="Rectangle 111"/>
              <p:cNvSpPr>
                <a:spLocks noChangeArrowheads="1"/>
              </p:cNvSpPr>
              <p:nvPr>
                <p:custDataLst>
                  <p:tags r:id="rId8"/>
                </p:custDataLst>
              </p:nvPr>
            </p:nvSpPr>
            <p:spPr bwMode="gray">
              <a:xfrm>
                <a:off x="3718325" y="2276872"/>
                <a:ext cx="1666723" cy="373916"/>
              </a:xfrm>
              <a:prstGeom prst="rect">
                <a:avLst/>
              </a:prstGeom>
              <a:solidFill>
                <a:schemeClr val="tx2"/>
              </a:solidFill>
              <a:ln w="6350">
                <a:noFill/>
                <a:miter lim="800000"/>
                <a:headEnd type="none" w="sm" len="sm"/>
                <a:tailEnd type="none" w="sm" len="sm"/>
              </a:ln>
              <a:effectLst/>
            </p:spPr>
            <p:txBody>
              <a:bodyPr lIns="54000" tIns="54000" rIns="54000" bIns="54000" anchor="ctr"/>
              <a:lstStyle/>
              <a:p>
                <a:pPr algn="ctr" defTabSz="762000">
                  <a:spcBef>
                    <a:spcPct val="20000"/>
                  </a:spcBef>
                </a:pPr>
                <a:r>
                  <a:rPr lang="en-US" sz="900" dirty="0" smtClean="0">
                    <a:solidFill>
                      <a:schemeClr val="bg1"/>
                    </a:solidFill>
                    <a:latin typeface="Arial"/>
                  </a:rPr>
                  <a:t>Management/Advisory board</a:t>
                </a:r>
                <a:endParaRPr lang="en-US" sz="900" dirty="0">
                  <a:solidFill>
                    <a:schemeClr val="bg1"/>
                  </a:solidFill>
                  <a:latin typeface="Arial"/>
                </a:endParaRPr>
              </a:p>
            </p:txBody>
          </p:sp>
          <p:sp>
            <p:nvSpPr>
              <p:cNvPr id="30" name="Rectangle 114"/>
              <p:cNvSpPr>
                <a:spLocks noChangeArrowheads="1"/>
              </p:cNvSpPr>
              <p:nvPr>
                <p:custDataLst>
                  <p:tags r:id="rId9"/>
                </p:custDataLst>
              </p:nvPr>
            </p:nvSpPr>
            <p:spPr bwMode="gray">
              <a:xfrm>
                <a:off x="3718325" y="2714393"/>
                <a:ext cx="1666723" cy="373916"/>
              </a:xfrm>
              <a:prstGeom prst="rect">
                <a:avLst/>
              </a:prstGeom>
              <a:solidFill>
                <a:srgbClr val="005EB8"/>
              </a:solidFill>
              <a:ln w="6350">
                <a:noFill/>
                <a:miter lim="800000"/>
                <a:headEnd type="none" w="sm" len="sm"/>
                <a:tailEnd type="none" w="sm" len="sm"/>
              </a:ln>
              <a:effectLst/>
            </p:spPr>
            <p:txBody>
              <a:bodyPr lIns="54000" tIns="54000" rIns="54000" bIns="54000" anchor="ctr" anchorCtr="1"/>
              <a:lstStyle/>
              <a:p>
                <a:pPr algn="ctr" defTabSz="762000">
                  <a:spcBef>
                    <a:spcPct val="20000"/>
                  </a:spcBef>
                </a:pPr>
                <a:r>
                  <a:rPr lang="en-US" sz="900" dirty="0" smtClean="0">
                    <a:solidFill>
                      <a:schemeClr val="bg1"/>
                    </a:solidFill>
                    <a:latin typeface="Arial"/>
                  </a:rPr>
                  <a:t>Segment leadership</a:t>
                </a:r>
                <a:endParaRPr lang="en-US" sz="900" dirty="0">
                  <a:solidFill>
                    <a:schemeClr val="bg1"/>
                  </a:solidFill>
                  <a:latin typeface="Arial"/>
                </a:endParaRPr>
              </a:p>
            </p:txBody>
          </p:sp>
          <p:sp>
            <p:nvSpPr>
              <p:cNvPr id="34" name="Rectangle 111"/>
              <p:cNvSpPr>
                <a:spLocks noChangeArrowheads="1"/>
              </p:cNvSpPr>
              <p:nvPr>
                <p:custDataLst>
                  <p:tags r:id="rId10"/>
                </p:custDataLst>
              </p:nvPr>
            </p:nvSpPr>
            <p:spPr bwMode="gray">
              <a:xfrm>
                <a:off x="3718325" y="4026956"/>
                <a:ext cx="1666723" cy="373916"/>
              </a:xfrm>
              <a:prstGeom prst="rect">
                <a:avLst/>
              </a:prstGeom>
              <a:solidFill>
                <a:srgbClr val="470A68"/>
              </a:solidFill>
              <a:ln w="6350">
                <a:noFill/>
                <a:miter lim="800000"/>
                <a:headEnd type="none" w="sm" len="sm"/>
                <a:tailEnd type="none" w="sm" len="sm"/>
              </a:ln>
              <a:effectLst/>
            </p:spPr>
            <p:txBody>
              <a:bodyPr lIns="54000" tIns="54000" rIns="54000" bIns="54000" anchor="ctr"/>
              <a:lstStyle/>
              <a:p>
                <a:pPr algn="ctr" defTabSz="762000">
                  <a:spcBef>
                    <a:spcPct val="20000"/>
                  </a:spcBef>
                </a:pPr>
                <a:r>
                  <a:rPr lang="en-US" sz="900" dirty="0" smtClean="0">
                    <a:solidFill>
                      <a:schemeClr val="bg1"/>
                    </a:solidFill>
                    <a:latin typeface="Arial"/>
                  </a:rPr>
                  <a:t>Profit center</a:t>
                </a:r>
                <a:endParaRPr lang="en-US" sz="900" dirty="0">
                  <a:solidFill>
                    <a:schemeClr val="bg1"/>
                  </a:solidFill>
                  <a:latin typeface="Arial"/>
                </a:endParaRPr>
              </a:p>
            </p:txBody>
          </p:sp>
        </p:grpSp>
        <p:sp>
          <p:nvSpPr>
            <p:cNvPr id="22" name="AutoShape 2"/>
            <p:cNvSpPr>
              <a:spLocks noChangeArrowheads="1"/>
            </p:cNvSpPr>
            <p:nvPr/>
          </p:nvSpPr>
          <p:spPr bwMode="gray">
            <a:xfrm>
              <a:off x="5328564" y="1938187"/>
              <a:ext cx="279545" cy="2454158"/>
            </a:xfrm>
            <a:prstGeom prst="upArrow">
              <a:avLst>
                <a:gd name="adj1" fmla="val 64704"/>
                <a:gd name="adj2" fmla="val 55886"/>
              </a:avLst>
            </a:prstGeom>
            <a:solidFill>
              <a:srgbClr val="6D2077"/>
            </a:solidFill>
            <a:ln w="6350">
              <a:noFill/>
              <a:miter lim="800000"/>
              <a:headEnd type="none" w="sm" len="sm"/>
              <a:tailEnd type="none" w="sm" len="sm"/>
            </a:ln>
            <a:effectLst/>
          </p:spPr>
          <p:txBody>
            <a:bodyPr vert="vert270" wrap="none" anchor="ctr"/>
            <a:lstStyle/>
            <a:p>
              <a:pPr marR="0" lvl="0" indent="0" algn="ctr" fontAlgn="auto">
                <a:lnSpc>
                  <a:spcPct val="100000"/>
                </a:lnSpc>
                <a:spcBef>
                  <a:spcPts val="0"/>
                </a:spcBef>
                <a:spcAft>
                  <a:spcPts val="0"/>
                </a:spcAft>
                <a:buClrTx/>
                <a:buSzTx/>
                <a:buFontTx/>
                <a:buNone/>
                <a:tabLst/>
                <a:defRPr/>
              </a:pPr>
              <a:r>
                <a:rPr lang="en-US" sz="900" dirty="0" smtClean="0">
                  <a:solidFill>
                    <a:schemeClr val="bg1"/>
                  </a:solidFill>
                </a:rPr>
                <a:t>Bottom-up</a:t>
              </a:r>
            </a:p>
          </p:txBody>
        </p:sp>
        <p:sp>
          <p:nvSpPr>
            <p:cNvPr id="23" name="AutoShape 4"/>
            <p:cNvSpPr>
              <a:spLocks noChangeArrowheads="1"/>
            </p:cNvSpPr>
            <p:nvPr/>
          </p:nvSpPr>
          <p:spPr bwMode="gray">
            <a:xfrm flipV="1">
              <a:off x="3500541" y="2276869"/>
              <a:ext cx="275801" cy="2472655"/>
            </a:xfrm>
            <a:prstGeom prst="upArrow">
              <a:avLst>
                <a:gd name="adj1" fmla="val 64704"/>
                <a:gd name="adj2" fmla="val 55886"/>
              </a:avLst>
            </a:prstGeom>
            <a:solidFill>
              <a:schemeClr val="accent4"/>
            </a:solidFill>
            <a:ln w="6350">
              <a:noFill/>
              <a:miter lim="800000"/>
              <a:headEnd type="none" w="sm" len="sm"/>
              <a:tailEnd type="none" w="sm" len="sm"/>
            </a:ln>
            <a:effectLst/>
          </p:spPr>
          <p:txBody>
            <a:bodyPr vert="vert270" wrap="none" anchor="ctr"/>
            <a:lstStyle/>
            <a:p>
              <a:pPr marR="0" lvl="0" indent="0" algn="ctr" fontAlgn="auto">
                <a:lnSpc>
                  <a:spcPct val="100000"/>
                </a:lnSpc>
                <a:spcBef>
                  <a:spcPts val="0"/>
                </a:spcBef>
                <a:spcAft>
                  <a:spcPts val="0"/>
                </a:spcAft>
                <a:buClrTx/>
                <a:buSzTx/>
                <a:buFontTx/>
                <a:buNone/>
                <a:tabLst/>
                <a:defRPr/>
              </a:pPr>
              <a:r>
                <a:rPr lang="en-US" sz="900" dirty="0" smtClean="0">
                  <a:solidFill>
                    <a:schemeClr val="bg1"/>
                  </a:solidFill>
                </a:rPr>
                <a:t>Top-Down</a:t>
              </a:r>
            </a:p>
          </p:txBody>
        </p:sp>
      </p:grpSp>
      <p:pic>
        <p:nvPicPr>
          <p:cNvPr id="35" name="Grafik 34"/>
          <p:cNvPicPr>
            <a:picLocks noChangeAspect="1"/>
          </p:cNvPicPr>
          <p:nvPr>
            <p:custDataLst>
              <p:tags r:id="rId3"/>
            </p:custDataLst>
          </p:nvPr>
        </p:nvPicPr>
        <p:blipFill>
          <a:blip r:embed="rId13"/>
          <a:stretch>
            <a:fillRect/>
          </a:stretch>
        </p:blipFill>
        <p:spPr>
          <a:xfrm>
            <a:off x="5787053" y="2086585"/>
            <a:ext cx="4446701" cy="2912260"/>
          </a:xfrm>
          <a:prstGeom prst="rect">
            <a:avLst/>
          </a:prstGeom>
        </p:spPr>
      </p:pic>
      <p:sp>
        <p:nvSpPr>
          <p:cNvPr id="33" name="Rectangle 4"/>
          <p:cNvSpPr>
            <a:spLocks noChangeArrowheads="1"/>
          </p:cNvSpPr>
          <p:nvPr>
            <p:custDataLst>
              <p:tags r:id="rId4"/>
            </p:custDataLst>
          </p:nvPr>
        </p:nvSpPr>
        <p:spPr bwMode="auto">
          <a:xfrm>
            <a:off x="7410995" y="493079"/>
            <a:ext cx="2006055" cy="829833"/>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Analysis Toolbox refers to valuation specific tools used in Germany, which are not available globally. </a:t>
            </a:r>
            <a:endParaRPr lang="en-US" sz="900" dirty="0">
              <a:solidFill>
                <a:schemeClr val="bg1"/>
              </a:solidFill>
            </a:endParaRPr>
          </a:p>
        </p:txBody>
      </p:sp>
      <p:pic>
        <p:nvPicPr>
          <p:cNvPr id="3" name="Grafik 2"/>
          <p:cNvPicPr>
            <a:picLocks noChangeAspect="1"/>
          </p:cNvPicPr>
          <p:nvPr>
            <p:custDataLst>
              <p:tags r:id="rId5"/>
            </p:custDataLst>
          </p:nvPr>
        </p:nvPicPr>
        <p:blipFill>
          <a:blip r:embed="rId14"/>
          <a:stretch>
            <a:fillRect/>
          </a:stretch>
        </p:blipFill>
        <p:spPr>
          <a:xfrm>
            <a:off x="-2793400" y="2099870"/>
            <a:ext cx="1981372" cy="2225233"/>
          </a:xfrm>
          <a:prstGeom prst="rect">
            <a:avLst/>
          </a:prstGeom>
        </p:spPr>
      </p:pic>
      <p:graphicFrame>
        <p:nvGraphicFramePr>
          <p:cNvPr id="37" name="Objekt 36"/>
          <p:cNvGraphicFramePr>
            <a:graphicFrameLocks noChangeAspect="1"/>
          </p:cNvGraphicFramePr>
          <p:nvPr>
            <p:extLst>
              <p:ext uri="{D42A27DB-BD31-4B8C-83A1-F6EECF244321}">
                <p14:modId xmlns:p14="http://schemas.microsoft.com/office/powerpoint/2010/main" val="704098205"/>
              </p:ext>
            </p:extLst>
          </p:nvPr>
        </p:nvGraphicFramePr>
        <p:xfrm>
          <a:off x="-1775276" y="1411750"/>
          <a:ext cx="914400" cy="771525"/>
        </p:xfrm>
        <a:graphic>
          <a:graphicData uri="http://schemas.openxmlformats.org/presentationml/2006/ole">
            <mc:AlternateContent xmlns:mc="http://schemas.openxmlformats.org/markup-compatibility/2006">
              <mc:Choice xmlns:v="urn:schemas-microsoft-com:vml" Requires="v">
                <p:oleObj spid="_x0000_s21532" name="Arbeitsblatt" showAsIcon="1" r:id="rId16" imgW="914400" imgH="771480" progId="Excel.Sheet.12">
                  <p:embed/>
                </p:oleObj>
              </mc:Choice>
              <mc:Fallback>
                <p:oleObj name="Arbeitsblatt" showAsIcon="1" r:id="rId16" imgW="914400" imgH="771480" progId="Excel.Sheet.12">
                  <p:embed/>
                  <p:pic>
                    <p:nvPicPr>
                      <p:cNvPr id="0" name=""/>
                      <p:cNvPicPr/>
                      <p:nvPr/>
                    </p:nvPicPr>
                    <p:blipFill>
                      <a:blip r:embed="rId17"/>
                      <a:stretch>
                        <a:fillRect/>
                      </a:stretch>
                    </p:blipFill>
                    <p:spPr>
                      <a:xfrm>
                        <a:off x="-1775276" y="141175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23612661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Planning Process and Adherence to Planning</a:t>
            </a:r>
          </a:p>
        </p:txBody>
      </p:sp>
      <p:sp>
        <p:nvSpPr>
          <p:cNvPr id="4" name="Titel 3"/>
          <p:cNvSpPr>
            <a:spLocks noGrp="1"/>
          </p:cNvSpPr>
          <p:nvPr>
            <p:ph type="title"/>
          </p:nvPr>
        </p:nvSpPr>
        <p:spPr/>
        <p:txBody>
          <a:bodyPr/>
          <a:lstStyle/>
          <a:p>
            <a:r>
              <a:rPr lang="en-US" dirty="0"/>
              <a:t>Overview </a:t>
            </a:r>
            <a:r>
              <a:rPr lang="en-US" dirty="0" smtClean="0"/>
              <a:t>(2/4) </a:t>
            </a:r>
            <a:r>
              <a:rPr lang="en-US" dirty="0"/>
              <a:t>– </a:t>
            </a:r>
            <a:r>
              <a:rPr lang="en-US" dirty="0" smtClean="0"/>
              <a:t>Flow chart</a:t>
            </a:r>
            <a:endParaRPr lang="en-US" dirty="0"/>
          </a:p>
        </p:txBody>
      </p:sp>
      <p:grpSp>
        <p:nvGrpSpPr>
          <p:cNvPr id="3" name="Gruppieren 2"/>
          <p:cNvGrpSpPr/>
          <p:nvPr/>
        </p:nvGrpSpPr>
        <p:grpSpPr>
          <a:xfrm>
            <a:off x="498475" y="1434662"/>
            <a:ext cx="8928100" cy="4586726"/>
            <a:chOff x="272480" y="1196752"/>
            <a:chExt cx="9361040" cy="4896544"/>
          </a:xfrm>
        </p:grpSpPr>
        <p:sp>
          <p:nvSpPr>
            <p:cNvPr id="45" name="Rectangle 34"/>
            <p:cNvSpPr/>
            <p:nvPr/>
          </p:nvSpPr>
          <p:spPr>
            <a:xfrm>
              <a:off x="631950" y="1556792"/>
              <a:ext cx="9001000" cy="4536504"/>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46" name="Pentagon 37"/>
            <p:cNvSpPr/>
            <p:nvPr/>
          </p:nvSpPr>
          <p:spPr>
            <a:xfrm>
              <a:off x="704840" y="1909636"/>
              <a:ext cx="2808000" cy="360000"/>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Stock-taking</a:t>
              </a:r>
              <a:endParaRPr lang="en-US" sz="900" b="1" dirty="0">
                <a:solidFill>
                  <a:schemeClr val="bg1"/>
                </a:solidFill>
              </a:endParaRPr>
            </a:p>
          </p:txBody>
        </p:sp>
        <p:sp>
          <p:nvSpPr>
            <p:cNvPr id="47" name="Chevron 38"/>
            <p:cNvSpPr/>
            <p:nvPr/>
          </p:nvSpPr>
          <p:spPr>
            <a:xfrm>
              <a:off x="3724922" y="1909636"/>
              <a:ext cx="2808000" cy="36000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Analysis</a:t>
              </a:r>
              <a:endParaRPr lang="en-US" sz="900" b="1" dirty="0">
                <a:solidFill>
                  <a:schemeClr val="bg1"/>
                </a:solidFill>
              </a:endParaRPr>
            </a:p>
          </p:txBody>
        </p:sp>
        <p:sp>
          <p:nvSpPr>
            <p:cNvPr id="48" name="Chevron 41"/>
            <p:cNvSpPr/>
            <p:nvPr/>
          </p:nvSpPr>
          <p:spPr>
            <a:xfrm>
              <a:off x="6745004" y="1909636"/>
              <a:ext cx="2808000" cy="36000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Decision</a:t>
              </a:r>
              <a:endParaRPr lang="en-US" sz="900" b="1" dirty="0">
                <a:solidFill>
                  <a:schemeClr val="bg1"/>
                </a:solidFill>
              </a:endParaRPr>
            </a:p>
          </p:txBody>
        </p:sp>
        <p:sp>
          <p:nvSpPr>
            <p:cNvPr id="49" name="Text Placeholder 7"/>
            <p:cNvSpPr txBox="1">
              <a:spLocks/>
            </p:cNvSpPr>
            <p:nvPr/>
          </p:nvSpPr>
          <p:spPr>
            <a:xfrm>
              <a:off x="703952" y="2334550"/>
              <a:ext cx="2808888" cy="3398826"/>
            </a:xfrm>
            <a:prstGeom prst="rect">
              <a:avLst/>
            </a:prstGeom>
            <a:solidFill>
              <a:schemeClr val="bg1"/>
            </a:solidFill>
            <a:ln>
              <a:noFill/>
            </a:ln>
          </p:spPr>
          <p:txBody>
            <a:bodyPr wrap="square" lIns="54000" tIns="54000" rIns="54000" bIns="54000">
              <a:noAutofit/>
            </a:bodyPr>
            <a:lstStyle/>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What planning and planned or future scenarios does the company have?</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How is the specific planning process (responsibilities, systems, guidelines, etc.)?</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Which departments are included in each?</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For what purposes is each specific planning used?</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Which departments in the company and outside (e.g. banks) obtain knowledge of the specific planning?</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Is the planning process performed regularly?</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When was the planning process last performed?</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Is the planning formally approved by the management board and supervisory board/management?</a:t>
              </a:r>
            </a:p>
          </p:txBody>
        </p:sp>
        <p:sp>
          <p:nvSpPr>
            <p:cNvPr id="50" name="Text Placeholder 7"/>
            <p:cNvSpPr txBox="1">
              <a:spLocks/>
            </p:cNvSpPr>
            <p:nvPr/>
          </p:nvSpPr>
          <p:spPr>
            <a:xfrm>
              <a:off x="3724922" y="2334430"/>
              <a:ext cx="2808000" cy="3398826"/>
            </a:xfrm>
            <a:prstGeom prst="rect">
              <a:avLst/>
            </a:prstGeom>
            <a:solidFill>
              <a:schemeClr val="bg1"/>
            </a:solidFill>
            <a:ln>
              <a:noFill/>
            </a:ln>
          </p:spPr>
          <p:txBody>
            <a:bodyPr wrap="square" lIns="54000" tIns="54000" rIns="54000" bIns="54000">
              <a:noAutofit/>
            </a:bodyPr>
            <a:lstStyle/>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Scope, depth of detail, components, planning horizon of the specific planning</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To what extent are measures established for achieving the plan?</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Analysis of the historical adherence to planning </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Analysis of the level of commitment to the plan for the company</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For what purpose do we need the planning?</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What requirements do we place on the planning that we need for our purposes?</a:t>
              </a:r>
            </a:p>
            <a:p>
              <a:pPr marL="216000" lvl="1" indent="-216000">
                <a:spcBef>
                  <a:spcPts val="300"/>
                </a:spcBef>
                <a:spcAft>
                  <a:spcPts val="300"/>
                </a:spcAft>
                <a:buClr>
                  <a:schemeClr val="tx2"/>
                </a:buClr>
                <a:buFont typeface="Univers for KPMG Light" panose="020B0403020202020204" pitchFamily="34" charset="0"/>
                <a:buChar char="—"/>
                <a:defRPr/>
              </a:pPr>
              <a:endParaRPr lang="en-US" sz="900" dirty="0" smtClean="0">
                <a:cs typeface="Arial" pitchFamily="34" charset="0"/>
              </a:endParaRPr>
            </a:p>
            <a:p>
              <a:pPr marL="216000" lvl="1" indent="-216000">
                <a:spcBef>
                  <a:spcPts val="300"/>
                </a:spcBef>
                <a:spcAft>
                  <a:spcPts val="300"/>
                </a:spcAft>
                <a:buClr>
                  <a:schemeClr val="tx2"/>
                </a:buClr>
                <a:buFont typeface="Univers for KPMG Light" panose="020B0403020202020204" pitchFamily="34" charset="0"/>
                <a:buChar char="—"/>
                <a:defRPr/>
              </a:pPr>
              <a:endParaRPr lang="en-US" sz="900" dirty="0" smtClean="0">
                <a:cs typeface="Arial" pitchFamily="34" charset="0"/>
              </a:endParaRPr>
            </a:p>
          </p:txBody>
        </p:sp>
        <p:sp>
          <p:nvSpPr>
            <p:cNvPr id="51" name="Text Placeholder 7"/>
            <p:cNvSpPr txBox="1">
              <a:spLocks/>
            </p:cNvSpPr>
            <p:nvPr/>
          </p:nvSpPr>
          <p:spPr>
            <a:xfrm>
              <a:off x="6745004" y="2334430"/>
              <a:ext cx="2808000" cy="3398826"/>
            </a:xfrm>
            <a:prstGeom prst="rect">
              <a:avLst/>
            </a:prstGeom>
            <a:solidFill>
              <a:schemeClr val="bg1"/>
            </a:solidFill>
            <a:ln>
              <a:noFill/>
            </a:ln>
          </p:spPr>
          <p:txBody>
            <a:bodyPr wrap="square" lIns="54000" tIns="54000" rIns="54000" bIns="54000">
              <a:noAutofit/>
            </a:bodyPr>
            <a:lstStyle/>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Decision, if</a:t>
              </a:r>
            </a:p>
            <a:p>
              <a:pPr marL="361950" lvl="2" indent="-180975">
                <a:spcBef>
                  <a:spcPts val="300"/>
                </a:spcBef>
                <a:spcAft>
                  <a:spcPts val="300"/>
                </a:spcAft>
                <a:buClr>
                  <a:schemeClr val="tx2"/>
                </a:buClr>
                <a:buFont typeface="Symbol" panose="05050102010706020507" pitchFamily="18" charset="2"/>
                <a:buChar char="-"/>
                <a:defRPr/>
              </a:pPr>
              <a:r>
                <a:rPr lang="en-US" sz="900" dirty="0" smtClean="0">
                  <a:cs typeface="Arial" pitchFamily="34" charset="0"/>
                </a:rPr>
                <a:t>Use of the existing company planning for other planning analysis</a:t>
              </a:r>
            </a:p>
            <a:p>
              <a:pPr marL="361950" lvl="2" indent="-180975">
                <a:spcBef>
                  <a:spcPts val="300"/>
                </a:spcBef>
                <a:spcAft>
                  <a:spcPts val="300"/>
                </a:spcAft>
                <a:buClr>
                  <a:schemeClr val="tx2"/>
                </a:buClr>
                <a:buFont typeface="Symbol" panose="05050102010706020507" pitchFamily="18" charset="2"/>
                <a:buChar char="-"/>
                <a:defRPr/>
              </a:pPr>
              <a:r>
                <a:rPr lang="en-US" sz="900" dirty="0" smtClean="0">
                  <a:cs typeface="Arial" pitchFamily="34" charset="0"/>
                </a:rPr>
                <a:t>New planning by the company</a:t>
              </a:r>
            </a:p>
            <a:p>
              <a:pPr marL="361950" lvl="2" indent="-180975">
                <a:spcBef>
                  <a:spcPts val="300"/>
                </a:spcBef>
                <a:spcAft>
                  <a:spcPts val="300"/>
                </a:spcAft>
                <a:buClr>
                  <a:schemeClr val="tx2"/>
                </a:buClr>
                <a:buFont typeface="Symbol" panose="05050102010706020507" pitchFamily="18" charset="2"/>
                <a:buChar char="-"/>
                <a:defRPr/>
              </a:pPr>
              <a:r>
                <a:rPr lang="en-US" sz="900" dirty="0" smtClean="0">
                  <a:cs typeface="Arial" pitchFamily="34" charset="0"/>
                </a:rPr>
                <a:t>Development of own planning for the company with/without the support of the management</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Criterion for this is the suitability of the existing planning for our intended purposes.</a:t>
              </a:r>
            </a:p>
          </p:txBody>
        </p:sp>
        <p:sp>
          <p:nvSpPr>
            <p:cNvPr id="52" name="Ellipse 61"/>
            <p:cNvSpPr>
              <a:spLocks noChangeAspect="1"/>
            </p:cNvSpPr>
            <p:nvPr/>
          </p:nvSpPr>
          <p:spPr>
            <a:xfrm>
              <a:off x="659072" y="1864058"/>
              <a:ext cx="180000" cy="180000"/>
            </a:xfrm>
            <a:prstGeom prst="ellipse">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53" name="Ellipse 61"/>
            <p:cNvSpPr>
              <a:spLocks noChangeAspect="1"/>
            </p:cNvSpPr>
            <p:nvPr/>
          </p:nvSpPr>
          <p:spPr>
            <a:xfrm>
              <a:off x="3643454" y="1864058"/>
              <a:ext cx="180000" cy="180000"/>
            </a:xfrm>
            <a:prstGeom prst="ellipse">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54" name="Ellipse 61"/>
            <p:cNvSpPr>
              <a:spLocks noChangeAspect="1"/>
            </p:cNvSpPr>
            <p:nvPr/>
          </p:nvSpPr>
          <p:spPr>
            <a:xfrm>
              <a:off x="6721193" y="1864058"/>
              <a:ext cx="180000" cy="180000"/>
            </a:xfrm>
            <a:prstGeom prst="ellipse">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55" name="Rechteck 75"/>
            <p:cNvSpPr/>
            <p:nvPr/>
          </p:nvSpPr>
          <p:spPr>
            <a:xfrm>
              <a:off x="632520" y="1196792"/>
              <a:ext cx="9001000" cy="360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Details of methodology/Approach</a:t>
              </a:r>
              <a:endParaRPr lang="en-US" sz="900" b="1" dirty="0"/>
            </a:p>
          </p:txBody>
        </p:sp>
        <p:sp>
          <p:nvSpPr>
            <p:cNvPr id="56" name="Rechteck 75"/>
            <p:cNvSpPr/>
            <p:nvPr/>
          </p:nvSpPr>
          <p:spPr>
            <a:xfrm rot="16200000">
              <a:off x="-1995572" y="3464804"/>
              <a:ext cx="4896104" cy="360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Process steps</a:t>
              </a:r>
              <a:endParaRPr lang="en-US" sz="900" b="1" dirty="0"/>
            </a:p>
          </p:txBody>
        </p:sp>
      </p:grpSp>
    </p:spTree>
    <p:extLst>
      <p:ext uri="{BB962C8B-B14F-4D97-AF65-F5344CB8AC3E}">
        <p14:creationId xmlns:p14="http://schemas.microsoft.com/office/powerpoint/2010/main" val="37344712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Planning Process and Adherence to Planning</a:t>
            </a:r>
          </a:p>
        </p:txBody>
      </p:sp>
      <p:sp>
        <p:nvSpPr>
          <p:cNvPr id="4" name="Titel 3"/>
          <p:cNvSpPr>
            <a:spLocks noGrp="1"/>
          </p:cNvSpPr>
          <p:nvPr>
            <p:ph type="title"/>
          </p:nvPr>
        </p:nvSpPr>
        <p:spPr/>
        <p:txBody>
          <a:bodyPr/>
          <a:lstStyle/>
          <a:p>
            <a:r>
              <a:rPr lang="en-US" dirty="0" smtClean="0"/>
              <a:t>Overview (3/4) – Pitfalls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874040676"/>
              </p:ext>
            </p:extLst>
          </p:nvPr>
        </p:nvGraphicFramePr>
        <p:xfrm>
          <a:off x="488950" y="1422400"/>
          <a:ext cx="8928100" cy="3252114"/>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Pitfalls/Lessons learned</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Cause-based compilation: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Should a planning be triggered solely by a transaction or due to major adjustments of the planning by KPMG, this may weaken the credibility of the planning in the process (“KPMG planning“). Due to this, adjustments should only be made if necessary to present a plausible (e.g. valuation report) or desired (e.g. sales process) development. </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dirty="0" smtClean="0">
                          <a:ln>
                            <a:noFill/>
                          </a:ln>
                          <a:solidFill>
                            <a:srgbClr val="000000"/>
                          </a:solidFill>
                          <a:effectLst/>
                          <a:uLnTx/>
                          <a:uFillTx/>
                          <a:latin typeface="+mn-lt"/>
                          <a:ea typeface="+mn-ea"/>
                          <a:cs typeface="Arial" pitchFamily="34" charset="0"/>
                        </a:rPr>
                        <a:t>Suggestibility of the causes of the planning errors: </a:t>
                      </a: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Audits to investigate the adherence to the plan have to examine if the planning is regularly achieved/missed. The key factor is whether the errors were immanent to the planning (company-internal, following a certain pattern or trend – regularly too optimistic/pessimistic) or more dependent on the economy (external-actually “sometimes too much, sometimes too little”).</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8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lang="en-US" sz="900" b="1" dirty="0" smtClean="0">
                          <a:solidFill>
                            <a:srgbClr val="000000"/>
                          </a:solidFill>
                          <a:latin typeface="+mn-lt"/>
                        </a:rPr>
                        <a:t>Analysis horizon: </a:t>
                      </a:r>
                      <a:r>
                        <a:rPr lang="en-US" sz="900" b="0" dirty="0" smtClean="0">
                          <a:solidFill>
                            <a:srgbClr val="000000"/>
                          </a:solidFill>
                          <a:latin typeface="+mn-lt"/>
                        </a:rPr>
                        <a:t>Frequently the first planning year (budget) is more realistic or even conservatively planned, because other processes are based on this (remuneration, goal achievement metrics) and a prompt measurement is possible (current trading). Restructuring planning is generally an exception to this, they are frequently more optimistic in the first year. Subsequent planning years are generally included in this and often based on a reduced depth of detail in the planning assumptions and a lack of measures for achieving the plan, which naturally increases the probability of missing the plan. In view of this it is important to decide what analytic period is best; at least the first year of a planning cycle should be compared with the actual to obtain insights into the quality of planning. Analyses with times that are further apart may provide indications for the planning philosophy of the company with regard to the ambitiousness of the planning. </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Lack of comparability of actual and planning with regard to structure: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plan and actual figures might be in different structures and definitions. In this case a uniform structure and definition must be developed, so as to guarantee the comparability.</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r>
            </a:tbl>
          </a:graphicData>
        </a:graphic>
      </p:graphicFrame>
      <p:grpSp>
        <p:nvGrpSpPr>
          <p:cNvPr id="52" name="Gruppieren 51"/>
          <p:cNvGrpSpPr/>
          <p:nvPr/>
        </p:nvGrpSpPr>
        <p:grpSpPr>
          <a:xfrm>
            <a:off x="607685" y="1804181"/>
            <a:ext cx="371794" cy="461665"/>
            <a:chOff x="2619016" y="2564904"/>
            <a:chExt cx="559665" cy="694949"/>
          </a:xfrm>
        </p:grpSpPr>
        <p:grpSp>
          <p:nvGrpSpPr>
            <p:cNvPr id="53" name="Gruppieren 52"/>
            <p:cNvGrpSpPr/>
            <p:nvPr/>
          </p:nvGrpSpPr>
          <p:grpSpPr>
            <a:xfrm>
              <a:off x="2619016" y="2617334"/>
              <a:ext cx="559665" cy="561552"/>
              <a:chOff x="5484264" y="4001307"/>
              <a:chExt cx="1409320" cy="1414073"/>
            </a:xfrm>
          </p:grpSpPr>
          <p:sp>
            <p:nvSpPr>
              <p:cNvPr id="55" name="Ellipse 5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56" name="Akkord 5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57" name="Akkord 5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58" name="Rechteck 5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59" name="Akkord 5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grpSp>
        <p:sp>
          <p:nvSpPr>
            <p:cNvPr id="54" name="Rechteck 53"/>
            <p:cNvSpPr/>
            <p:nvPr/>
          </p:nvSpPr>
          <p:spPr>
            <a:xfrm>
              <a:off x="2628888" y="2564904"/>
              <a:ext cx="536173" cy="694949"/>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1</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60" name="Gruppieren 59"/>
          <p:cNvGrpSpPr/>
          <p:nvPr/>
        </p:nvGrpSpPr>
        <p:grpSpPr>
          <a:xfrm>
            <a:off x="607686" y="2454906"/>
            <a:ext cx="371793" cy="461665"/>
            <a:chOff x="3638116" y="2564904"/>
            <a:chExt cx="559663" cy="694947"/>
          </a:xfrm>
        </p:grpSpPr>
        <p:sp>
          <p:nvSpPr>
            <p:cNvPr id="61" name="Ellipse 6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62" name="Akkord 6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3" name="Akkord 6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5" name="Akkord 6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6" name="Rechteck 65"/>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2</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67" name="Gruppieren 66"/>
          <p:cNvGrpSpPr/>
          <p:nvPr/>
        </p:nvGrpSpPr>
        <p:grpSpPr>
          <a:xfrm>
            <a:off x="607686" y="3251872"/>
            <a:ext cx="371793" cy="461665"/>
            <a:chOff x="3638116" y="2564904"/>
            <a:chExt cx="559663" cy="694947"/>
          </a:xfrm>
        </p:grpSpPr>
        <p:sp>
          <p:nvSpPr>
            <p:cNvPr id="68" name="Ellipse 6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69" name="Akkord 6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1" name="Akkord 70"/>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2"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3" name="Akkord 72"/>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4" name="Rechteck 73"/>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3</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27" name="Gruppieren 26"/>
          <p:cNvGrpSpPr/>
          <p:nvPr/>
        </p:nvGrpSpPr>
        <p:grpSpPr>
          <a:xfrm>
            <a:off x="602331" y="4118352"/>
            <a:ext cx="371793" cy="461665"/>
            <a:chOff x="3638116" y="2564904"/>
            <a:chExt cx="559663" cy="694947"/>
          </a:xfrm>
        </p:grpSpPr>
        <p:sp>
          <p:nvSpPr>
            <p:cNvPr id="28" name="Ellipse 2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29" name="Akkord 2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0" name="Akkord 29"/>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1"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2" name="Akkord 31"/>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3" name="Rechteck 32"/>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4</a:t>
              </a:r>
              <a:endParaRPr lang="en-US" sz="24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Planning Process and Adherence to Planning</a:t>
            </a:r>
          </a:p>
        </p:txBody>
      </p:sp>
      <p:sp>
        <p:nvSpPr>
          <p:cNvPr id="4" name="Titel 3"/>
          <p:cNvSpPr>
            <a:spLocks noGrp="1"/>
          </p:cNvSpPr>
          <p:nvPr>
            <p:ph type="title"/>
          </p:nvPr>
        </p:nvSpPr>
        <p:spPr/>
        <p:txBody>
          <a:bodyPr/>
          <a:lstStyle/>
          <a:p>
            <a:r>
              <a:rPr lang="en-US" dirty="0" smtClean="0"/>
              <a:t>Overview (4/4) – Core issues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732978864"/>
              </p:ext>
            </p:extLst>
          </p:nvPr>
        </p:nvGraphicFramePr>
        <p:xfrm>
          <a:off x="488950" y="1422400"/>
          <a:ext cx="8928100" cy="4842814"/>
        </p:xfrm>
        <a:graphic>
          <a:graphicData uri="http://schemas.openxmlformats.org/drawingml/2006/table">
            <a:tbl>
              <a:tblPr firstRow="1" bandRow="1">
                <a:tableStyleId>{5C22544A-7EE6-4342-B048-85BDC9FD1C3A}</a:tableStyleId>
              </a:tblPr>
              <a:tblGrid>
                <a:gridCol w="1968500"/>
                <a:gridCol w="6381750"/>
                <a:gridCol w="577850"/>
              </a:tblGrid>
              <a:tr h="288000">
                <a:tc>
                  <a:txBody>
                    <a:bodyPr/>
                    <a:lstStyle/>
                    <a:p>
                      <a:pPr marL="0" indent="0">
                        <a:lnSpc>
                          <a:spcPct val="95000"/>
                        </a:lnSpc>
                        <a:spcBef>
                          <a:spcPts val="0"/>
                        </a:spcBef>
                        <a:spcAft>
                          <a:spcPts val="0"/>
                        </a:spcAft>
                        <a:buNone/>
                        <a:tabLst>
                          <a:tab pos="176213" algn="l"/>
                        </a:tabLst>
                      </a:pPr>
                      <a:r>
                        <a:rPr lang="en-US" sz="900" b="1" dirty="0" smtClean="0">
                          <a:solidFill>
                            <a:schemeClr val="bg1"/>
                          </a:solidFill>
                        </a:rPr>
                        <a:t>Core Issue</a:t>
                      </a:r>
                      <a:endParaRPr lang="en-US" sz="900" b="1"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540000">
                <a:tc>
                  <a:txBody>
                    <a:bodyPr/>
                    <a:lstStyle/>
                    <a:p>
                      <a:pPr marL="216000" indent="-216000">
                        <a:lnSpc>
                          <a:spcPct val="95000"/>
                        </a:lnSpc>
                        <a:spcBef>
                          <a:spcPts val="0"/>
                        </a:spcBef>
                        <a:spcAft>
                          <a:spcPts val="200"/>
                        </a:spcAft>
                        <a:buAutoNum type="arabicPeriod"/>
                        <a:tabLst>
                          <a:tab pos="176213" algn="l"/>
                        </a:tabLst>
                      </a:pPr>
                      <a:r>
                        <a:rPr lang="en-US" sz="900" b="1" dirty="0" smtClean="0">
                          <a:solidFill>
                            <a:schemeClr val="tx2"/>
                          </a:solidFill>
                        </a:rPr>
                        <a:t>What kind of planning is suitable from the aspects of scope, objective and time for the intended purposes?</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Stock-taking of available planning (strategic planning, operative planning, budget) and their objective</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of scope (P&amp;L, balance sheet, CF, depth of detail, month, quarter, year)</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What units are reproduced with the planning </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Are all parts of the analysis object/valuation subject considered</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Coordination of partial plans with one another and to overall plan (e.g. legal entity/CGU vs. group of production plan vs. sales plan, etc.)</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Timeframe of the planning</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Specification of measures for achieving plan</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Planning before and after restructuring measures (Turnaround)</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of commonalities and differences of the plans, especially with overlapping timeframes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7</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34605">
                <a:tc>
                  <a:txBody>
                    <a:bodyPr/>
                    <a:lstStyle/>
                    <a:p>
                      <a:pPr marL="216000" indent="-216000">
                        <a:lnSpc>
                          <a:spcPct val="95000"/>
                        </a:lnSpc>
                        <a:spcBef>
                          <a:spcPts val="0"/>
                        </a:spcBef>
                        <a:spcAft>
                          <a:spcPts val="200"/>
                        </a:spcAft>
                        <a:buClr>
                          <a:schemeClr val="tx2"/>
                        </a:buClr>
                        <a:tabLst>
                          <a:tab pos="176213" algn="l"/>
                        </a:tabLst>
                      </a:pPr>
                      <a:r>
                        <a:rPr lang="en-US" sz="900" b="1" kern="1200" dirty="0" smtClean="0">
                          <a:solidFill>
                            <a:schemeClr val="tx2"/>
                          </a:solidFill>
                          <a:latin typeface="+mn-lt"/>
                          <a:ea typeface="+mn-ea"/>
                          <a:cs typeface="+mn-cs"/>
                        </a:rPr>
                        <a:t>2. 		Is the planning process appropriate for the company?</a:t>
                      </a:r>
                    </a:p>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endParaRPr kumimoji="0" lang="en-US" sz="900" b="0" i="0" u="none" strike="noStrike" kern="1200" cap="none" spc="0" normalizeH="0" baseline="0" dirty="0" smtClean="0">
                        <a:ln>
                          <a:noFill/>
                        </a:ln>
                        <a:solidFill>
                          <a:schemeClr val="tx2"/>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of the planning procedure with regard to process (top-down, </a:t>
                      </a:r>
                      <a:r>
                        <a:rPr kumimoji="0" lang="en-US" sz="900" b="0" i="0" u="none" strike="noStrike" kern="1200" cap="none" spc="0" normalizeH="0" baseline="0" noProof="0" dirty="0" err="1" smtClean="0">
                          <a:ln>
                            <a:noFill/>
                          </a:ln>
                          <a:solidFill>
                            <a:schemeClr val="tx2"/>
                          </a:solidFill>
                          <a:effectLst/>
                          <a:uLnTx/>
                          <a:uFillTx/>
                          <a:latin typeface="+mn-lt"/>
                          <a:ea typeface="+mn-ea"/>
                          <a:cs typeface="Arial" pitchFamily="34" charset="0"/>
                        </a:rPr>
                        <a:t>bottom-up</a:t>
                      </a: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 counter-flow process,...), duration, rhythm (annual, quarterly, rolling, ...) and departments involved (only finance departments or also operative units)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of the depth of detail of the planning (euro vs. price-volume structure, group vs. profit center)</a:t>
                      </a:r>
                    </a:p>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Coordination of the partial plans with one another</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mn-cs"/>
                        </a:rPr>
                        <a:t>8</a:t>
                      </a:r>
                      <a:endPar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360000">
                <a:tc>
                  <a:txBody>
                    <a:bodyPr/>
                    <a:lstStyle/>
                    <a:p>
                      <a:pPr marL="216000" indent="-216000">
                        <a:lnSpc>
                          <a:spcPct val="95000"/>
                        </a:lnSpc>
                        <a:spcBef>
                          <a:spcPts val="0"/>
                        </a:spcBef>
                        <a:spcAft>
                          <a:spcPts val="200"/>
                        </a:spcAft>
                        <a:buAutoNum type="arabicPeriod" startAt="3"/>
                        <a:tabLst>
                          <a:tab pos="176213" algn="l"/>
                        </a:tabLst>
                      </a:pPr>
                      <a:r>
                        <a:rPr lang="en-US" sz="900" b="1" kern="1200" dirty="0" smtClean="0">
                          <a:solidFill>
                            <a:schemeClr val="tx2"/>
                          </a:solidFill>
                          <a:latin typeface="+mn-lt"/>
                          <a:ea typeface="+mn-ea"/>
                          <a:cs typeface="+mn-cs"/>
                        </a:rPr>
                        <a:t>Is the company’s planning in principle strong and reliable?</a:t>
                      </a:r>
                    </a:p>
                    <a:p>
                      <a:pPr marL="0" indent="0">
                        <a:lnSpc>
                          <a:spcPct val="95000"/>
                        </a:lnSpc>
                        <a:spcBef>
                          <a:spcPts val="0"/>
                        </a:spcBef>
                        <a:spcAft>
                          <a:spcPts val="200"/>
                        </a:spcAft>
                        <a:buNone/>
                        <a:tabLst>
                          <a:tab pos="176213" algn="l"/>
                        </a:tabLst>
                      </a:pPr>
                      <a:endParaRPr lang="en-US" sz="900" b="1" kern="1200" dirty="0" smtClean="0">
                        <a:solidFill>
                          <a:schemeClr val="tx2"/>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of the degree of reliability of the planning (approval by committees, linkage to remuneration, use for other purposes e.g. impairment test, etc.)</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Is the planning performed in the framework of a regular, repeated planning process or cause-based?</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Examination of the completeness and accuracy of calculations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lang="en-US" sz="900" dirty="0" smtClean="0">
                          <a:solidFill>
                            <a:schemeClr val="tx2"/>
                          </a:solidFill>
                        </a:rPr>
                        <a:t>8</a:t>
                      </a:r>
                    </a:p>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endPar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87464">
                <a:tc>
                  <a:txBody>
                    <a:bodyPr/>
                    <a:lstStyle/>
                    <a:p>
                      <a:pPr marL="228600" marR="0" lvl="0" indent="-228600" algn="l" defTabSz="914400" rtl="0" eaLnBrk="1" fontAlgn="auto" latinLnBrk="0" hangingPunct="1">
                        <a:lnSpc>
                          <a:spcPct val="95000"/>
                        </a:lnSpc>
                        <a:spcBef>
                          <a:spcPts val="0"/>
                        </a:spcBef>
                        <a:spcAft>
                          <a:spcPts val="200"/>
                        </a:spcAft>
                        <a:buClrTx/>
                        <a:buSzTx/>
                        <a:buFont typeface="+mj-lt"/>
                        <a:buAutoNum type="arabicPeriod" startAt="4"/>
                        <a:tabLst>
                          <a:tab pos="176213" algn="l"/>
                        </a:tabLst>
                        <a:defRPr/>
                      </a:pPr>
                      <a:r>
                        <a:rPr lang="en-US" sz="900" b="1" kern="1200" dirty="0" smtClean="0">
                          <a:solidFill>
                            <a:schemeClr val="tx2"/>
                          </a:solidFill>
                          <a:latin typeface="+mn-lt"/>
                          <a:ea typeface="+mn-ea"/>
                          <a:cs typeface="+mn-cs"/>
                        </a:rPr>
                        <a:t>Are major adjustments to planning in the course of the year also considered in the following years?</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of adjustments performed during the year</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to what extent necessary adjustments of the first planning year are also relevant for the subsequent planning years and if an adjustment might be necessary</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10</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1008000">
                <a:tc>
                  <a:txBody>
                    <a:bodyPr/>
                    <a:lstStyle/>
                    <a:p>
                      <a:pPr marL="228600" marR="0" lvl="0" indent="-228600" algn="l" defTabSz="914400" rtl="0" eaLnBrk="1" fontAlgn="auto" latinLnBrk="0" hangingPunct="1">
                        <a:lnSpc>
                          <a:spcPct val="95000"/>
                        </a:lnSpc>
                        <a:spcBef>
                          <a:spcPts val="0"/>
                        </a:spcBef>
                        <a:spcAft>
                          <a:spcPts val="200"/>
                        </a:spcAft>
                        <a:buClrTx/>
                        <a:buSzTx/>
                        <a:buFont typeface="+mj-lt"/>
                        <a:buAutoNum type="arabicPeriod" startAt="5"/>
                        <a:tabLst>
                          <a:tab pos="176213" algn="l"/>
                        </a:tabLst>
                        <a:defRPr/>
                      </a:pPr>
                      <a:r>
                        <a:rPr lang="en-US" sz="900" b="1" kern="1200" dirty="0" smtClean="0">
                          <a:solidFill>
                            <a:schemeClr val="tx2"/>
                          </a:solidFill>
                          <a:latin typeface="+mn-lt"/>
                          <a:ea typeface="+mn-ea"/>
                          <a:cs typeface="+mn-cs"/>
                        </a:rPr>
                        <a:t>Did the company’s past planning tend to be more realistic, optimistic or pessimistic (adherence to plan)?</a:t>
                      </a:r>
                      <a:endParaRPr lang="en-US" sz="900" b="1" kern="1200" dirty="0" smtClean="0">
                        <a:solidFill>
                          <a:schemeClr val="bg1"/>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of the adherence to planning in the past (plan/actual deviation) on the basis of material parameters (e.g. sales, EBIT(DA)) and therefore the reliability of the planning</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Are deviations or patterns recognizable? Are the deviations possibly dependent on e.g. economic developments, lack of measures or such?</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Do the planners have an interest in presenting planning that is especially optimistic or pessimistic (e.g. remuneration on the basis of degree of goal achievement, management also shareholders in the framework of a transaction process, avoidance of insolvency...)?</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11</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r>
            </a:tbl>
          </a:graphicData>
        </a:graphic>
      </p:graphicFrame>
      <p:pic>
        <p:nvPicPr>
          <p:cNvPr id="34" name="Grafik 33"/>
          <p:cNvPicPr>
            <a:picLocks noChangeAspect="1"/>
          </p:cNvPicPr>
          <p:nvPr/>
        </p:nvPicPr>
        <p:blipFill>
          <a:blip r:embed="rId3"/>
          <a:stretch>
            <a:fillRect/>
          </a:stretch>
        </p:blipFill>
        <p:spPr>
          <a:xfrm>
            <a:off x="1491584" y="5995988"/>
            <a:ext cx="281754" cy="335572"/>
          </a:xfrm>
          <a:prstGeom prst="rect">
            <a:avLst/>
          </a:prstGeom>
        </p:spPr>
      </p:pic>
      <p:pic>
        <p:nvPicPr>
          <p:cNvPr id="35" name="Grafik 34"/>
          <p:cNvPicPr>
            <a:picLocks noChangeAspect="1"/>
          </p:cNvPicPr>
          <p:nvPr/>
        </p:nvPicPr>
        <p:blipFill>
          <a:blip r:embed="rId4"/>
          <a:stretch>
            <a:fillRect/>
          </a:stretch>
        </p:blipFill>
        <p:spPr>
          <a:xfrm>
            <a:off x="2175879" y="5995988"/>
            <a:ext cx="281754" cy="335572"/>
          </a:xfrm>
          <a:prstGeom prst="rect">
            <a:avLst/>
          </a:prstGeom>
        </p:spPr>
      </p:pic>
      <p:pic>
        <p:nvPicPr>
          <p:cNvPr id="36" name="Grafik 35"/>
          <p:cNvPicPr>
            <a:picLocks noChangeAspect="1"/>
          </p:cNvPicPr>
          <p:nvPr/>
        </p:nvPicPr>
        <p:blipFill>
          <a:blip r:embed="rId5"/>
          <a:stretch>
            <a:fillRect/>
          </a:stretch>
        </p:blipFill>
        <p:spPr>
          <a:xfrm>
            <a:off x="1719682" y="5995988"/>
            <a:ext cx="281754" cy="335572"/>
          </a:xfrm>
          <a:prstGeom prst="rect">
            <a:avLst/>
          </a:prstGeom>
        </p:spPr>
      </p:pic>
      <p:pic>
        <p:nvPicPr>
          <p:cNvPr id="37" name="Grafik 36"/>
          <p:cNvPicPr>
            <a:picLocks/>
          </p:cNvPicPr>
          <p:nvPr/>
        </p:nvPicPr>
        <p:blipFill>
          <a:blip r:embed="rId6"/>
          <a:stretch>
            <a:fillRect/>
          </a:stretch>
        </p:blipFill>
        <p:spPr>
          <a:xfrm>
            <a:off x="1947780" y="5995988"/>
            <a:ext cx="281754" cy="335572"/>
          </a:xfrm>
          <a:prstGeom prst="rect">
            <a:avLst/>
          </a:prstGeom>
        </p:spPr>
      </p:pic>
      <p:pic>
        <p:nvPicPr>
          <p:cNvPr id="47" name="Grafik 46"/>
          <p:cNvPicPr>
            <a:picLocks noChangeAspect="1"/>
          </p:cNvPicPr>
          <p:nvPr/>
        </p:nvPicPr>
        <p:blipFill>
          <a:blip r:embed="rId5"/>
          <a:stretch>
            <a:fillRect/>
          </a:stretch>
        </p:blipFill>
        <p:spPr>
          <a:xfrm>
            <a:off x="1971010" y="4953611"/>
            <a:ext cx="281754" cy="335572"/>
          </a:xfrm>
          <a:prstGeom prst="rect">
            <a:avLst/>
          </a:prstGeom>
        </p:spPr>
      </p:pic>
      <p:pic>
        <p:nvPicPr>
          <p:cNvPr id="48" name="Grafik 47"/>
          <p:cNvPicPr>
            <a:picLocks/>
          </p:cNvPicPr>
          <p:nvPr/>
        </p:nvPicPr>
        <p:blipFill>
          <a:blip r:embed="rId6"/>
          <a:stretch>
            <a:fillRect/>
          </a:stretch>
        </p:blipFill>
        <p:spPr>
          <a:xfrm>
            <a:off x="2199108" y="4953611"/>
            <a:ext cx="281754" cy="335572"/>
          </a:xfrm>
          <a:prstGeom prst="rect">
            <a:avLst/>
          </a:prstGeom>
        </p:spPr>
      </p:pic>
      <p:pic>
        <p:nvPicPr>
          <p:cNvPr id="49" name="Grafik 48"/>
          <p:cNvPicPr>
            <a:picLocks/>
          </p:cNvPicPr>
          <p:nvPr/>
        </p:nvPicPr>
        <p:blipFill>
          <a:blip r:embed="rId6"/>
          <a:stretch>
            <a:fillRect/>
          </a:stretch>
        </p:blipFill>
        <p:spPr>
          <a:xfrm>
            <a:off x="2199108" y="4267941"/>
            <a:ext cx="281754" cy="335572"/>
          </a:xfrm>
          <a:prstGeom prst="rect">
            <a:avLst/>
          </a:prstGeom>
        </p:spPr>
      </p:pic>
      <p:pic>
        <p:nvPicPr>
          <p:cNvPr id="50" name="Grafik 49"/>
          <p:cNvPicPr>
            <a:picLocks/>
          </p:cNvPicPr>
          <p:nvPr/>
        </p:nvPicPr>
        <p:blipFill>
          <a:blip r:embed="rId6"/>
          <a:stretch>
            <a:fillRect/>
          </a:stretch>
        </p:blipFill>
        <p:spPr>
          <a:xfrm>
            <a:off x="2175879" y="3607747"/>
            <a:ext cx="281754" cy="335572"/>
          </a:xfrm>
          <a:prstGeom prst="rect">
            <a:avLst/>
          </a:prstGeom>
        </p:spPr>
      </p:pic>
      <p:pic>
        <p:nvPicPr>
          <p:cNvPr id="51" name="Grafik 50"/>
          <p:cNvPicPr>
            <a:picLocks/>
          </p:cNvPicPr>
          <p:nvPr/>
        </p:nvPicPr>
        <p:blipFill>
          <a:blip r:embed="rId6"/>
          <a:stretch>
            <a:fillRect/>
          </a:stretch>
        </p:blipFill>
        <p:spPr>
          <a:xfrm>
            <a:off x="2199108" y="2956676"/>
            <a:ext cx="281754" cy="335572"/>
          </a:xfrm>
          <a:prstGeom prst="rect">
            <a:avLst/>
          </a:prstGeom>
        </p:spPr>
      </p:pic>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The valuation of the XXX AG is based on the operative planning projections. </a:t>
            </a:r>
          </a:p>
          <a:p>
            <a:r>
              <a:rPr lang="en-US" dirty="0" smtClean="0"/>
              <a:t>This is suitable for a xxx valuation with regard to its scope, its components and depth of detail as well as the underpinning with measures for achieving the plan.</a:t>
            </a:r>
            <a:endParaRPr lang="en-US" dirty="0"/>
          </a:p>
        </p:txBody>
      </p:sp>
      <p:sp>
        <p:nvSpPr>
          <p:cNvPr id="4" name="Titel 3"/>
          <p:cNvSpPr>
            <a:spLocks noGrp="1"/>
          </p:cNvSpPr>
          <p:nvPr>
            <p:ph type="title"/>
          </p:nvPr>
        </p:nvSpPr>
        <p:spPr>
          <a:xfrm>
            <a:off x="488950" y="451575"/>
            <a:ext cx="8997950" cy="723600"/>
          </a:xfrm>
        </p:spPr>
        <p:txBody>
          <a:bodyPr/>
          <a:lstStyle/>
          <a:p>
            <a:r>
              <a:rPr lang="en-US" dirty="0"/>
              <a:t>1. What planning is suitable from the aspects of scope, objective </a:t>
            </a:r>
            <a:br>
              <a:rPr lang="en-US" dirty="0"/>
            </a:br>
            <a:r>
              <a:rPr lang="en-US" dirty="0"/>
              <a:t>and time for the intended purposes?</a:t>
            </a:r>
          </a:p>
        </p:txBody>
      </p:sp>
      <p:sp>
        <p:nvSpPr>
          <p:cNvPr id="3" name="Textplatzhalter 2"/>
          <p:cNvSpPr>
            <a:spLocks noGrp="1"/>
          </p:cNvSpPr>
          <p:nvPr>
            <p:ph type="body" sz="quarter" idx="13"/>
          </p:nvPr>
        </p:nvSpPr>
        <p:spPr/>
        <p:txBody>
          <a:bodyPr/>
          <a:lstStyle/>
          <a:p>
            <a:r>
              <a:rPr lang="en-US" dirty="0"/>
              <a:t>Planning Process and Adherence to Planning</a:t>
            </a:r>
          </a:p>
        </p:txBody>
      </p:sp>
      <p:pic>
        <p:nvPicPr>
          <p:cNvPr id="19" name="Grafik 18"/>
          <p:cNvPicPr>
            <a:picLocks noChangeAspect="1"/>
          </p:cNvPicPr>
          <p:nvPr/>
        </p:nvPicPr>
        <p:blipFill>
          <a:blip r:embed="rId5"/>
          <a:stretch>
            <a:fillRect/>
          </a:stretch>
        </p:blipFill>
        <p:spPr>
          <a:xfrm>
            <a:off x="8215238" y="5701816"/>
            <a:ext cx="340197" cy="405178"/>
          </a:xfrm>
          <a:prstGeom prst="rect">
            <a:avLst/>
          </a:prstGeom>
        </p:spPr>
      </p:pic>
      <p:pic>
        <p:nvPicPr>
          <p:cNvPr id="20" name="Grafik 19"/>
          <p:cNvPicPr>
            <a:picLocks noChangeAspect="1"/>
          </p:cNvPicPr>
          <p:nvPr/>
        </p:nvPicPr>
        <p:blipFill>
          <a:blip r:embed="rId6">
            <a:duotone>
              <a:schemeClr val="bg2">
                <a:shade val="45000"/>
                <a:satMod val="135000"/>
              </a:schemeClr>
              <a:prstClr val="white"/>
            </a:duotone>
          </a:blip>
          <a:stretch>
            <a:fillRect/>
          </a:stretch>
        </p:blipFill>
        <p:spPr>
          <a:xfrm>
            <a:off x="8504146" y="5701816"/>
            <a:ext cx="340197" cy="405178"/>
          </a:xfrm>
          <a:prstGeom prst="rect">
            <a:avLst/>
          </a:prstGeom>
        </p:spPr>
      </p:pic>
      <p:pic>
        <p:nvPicPr>
          <p:cNvPr id="21" name="Grafik 20"/>
          <p:cNvPicPr>
            <a:picLocks noChangeAspect="1"/>
          </p:cNvPicPr>
          <p:nvPr/>
        </p:nvPicPr>
        <p:blipFill>
          <a:blip r:embed="rId7">
            <a:duotone>
              <a:schemeClr val="bg2">
                <a:shade val="45000"/>
                <a:satMod val="135000"/>
              </a:schemeClr>
              <a:prstClr val="white"/>
            </a:duotone>
          </a:blip>
          <a:stretch>
            <a:fillRect/>
          </a:stretch>
        </p:blipFill>
        <p:spPr>
          <a:xfrm>
            <a:off x="8793054" y="5701816"/>
            <a:ext cx="340197" cy="405178"/>
          </a:xfrm>
          <a:prstGeom prst="rect">
            <a:avLst/>
          </a:prstGeom>
        </p:spPr>
      </p:pic>
      <p:pic>
        <p:nvPicPr>
          <p:cNvPr id="22" name="Grafik 21"/>
          <p:cNvPicPr>
            <a:picLocks noChangeAspect="1"/>
          </p:cNvPicPr>
          <p:nvPr/>
        </p:nvPicPr>
        <p:blipFill>
          <a:blip r:embed="rId8">
            <a:duotone>
              <a:schemeClr val="bg2">
                <a:shade val="45000"/>
                <a:satMod val="135000"/>
              </a:schemeClr>
              <a:prstClr val="white"/>
            </a:duotone>
          </a:blip>
          <a:stretch>
            <a:fillRect/>
          </a:stretch>
        </p:blipFill>
        <p:spPr>
          <a:xfrm>
            <a:off x="9081962" y="5701816"/>
            <a:ext cx="340197" cy="405178"/>
          </a:xfrm>
          <a:prstGeom prst="rect">
            <a:avLst/>
          </a:prstGeom>
        </p:spPr>
      </p:pic>
      <p:graphicFrame>
        <p:nvGraphicFramePr>
          <p:cNvPr id="40" name="Group 3"/>
          <p:cNvGraphicFramePr>
            <a:graphicFrameLocks noGrp="1"/>
          </p:cNvGraphicFramePr>
          <p:nvPr>
            <p:custDataLst>
              <p:tags r:id="rId1"/>
            </p:custDataLst>
            <p:extLst>
              <p:ext uri="{D42A27DB-BD31-4B8C-83A1-F6EECF244321}">
                <p14:modId xmlns:p14="http://schemas.microsoft.com/office/powerpoint/2010/main" val="606808383"/>
              </p:ext>
            </p:extLst>
          </p:nvPr>
        </p:nvGraphicFramePr>
        <p:xfrm>
          <a:off x="2446338" y="1422400"/>
          <a:ext cx="6970713" cy="4033240"/>
        </p:xfrm>
        <a:graphic>
          <a:graphicData uri="http://schemas.openxmlformats.org/drawingml/2006/table">
            <a:tbl>
              <a:tblPr/>
              <a:tblGrid>
                <a:gridCol w="1030286"/>
                <a:gridCol w="2249543"/>
                <a:gridCol w="1845442"/>
                <a:gridCol w="1845442"/>
              </a:tblGrid>
              <a:tr h="288000">
                <a:tc gridSpan="2">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Arial"/>
                          <a:cs typeface="Arial" pitchFamily="34" charset="0"/>
                        </a:rPr>
                        <a:t>Overview of planning projections at the XXX AG </a:t>
                      </a:r>
                    </a:p>
                  </a:txBody>
                  <a:tcPr marL="54000" marR="54000" marT="54000" marB="54000" anchor="ctr" horzOverflow="overflow">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a:noFill/>
                    </a:lnTlToBr>
                    <a:lnBlToTr>
                      <a:noFill/>
                    </a:lnBlToTr>
                    <a:solidFill>
                      <a:schemeClr val="tx2"/>
                    </a:solidFill>
                  </a:tcPr>
                </a:tc>
                <a:tc hMerge="1">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endParaRPr kumimoji="0" lang="en-GB" sz="900" b="1" i="0" u="none" strike="noStrike" kern="1200" cap="none" spc="0" normalizeH="0" baseline="0" noProof="0" dirty="0" smtClean="0">
                        <a:ln>
                          <a:noFill/>
                        </a:ln>
                        <a:solidFill>
                          <a:schemeClr val="bg1"/>
                        </a:solidFill>
                        <a:effectLst/>
                        <a:uLnTx/>
                        <a:uFillTx/>
                        <a:latin typeface="Arial"/>
                        <a:ea typeface="+mn-ea"/>
                        <a:cs typeface="Arial" pitchFamily="34" charset="0"/>
                      </a:endParaRPr>
                    </a:p>
                  </a:txBody>
                  <a:tcPr marL="90000" marR="90000" marT="90000" marB="90000" horzOverflow="overflow">
                    <a:lnL w="76200" cap="flat" cmpd="sng" algn="ctr">
                      <a:solidFill>
                        <a:schemeClr val="bg1"/>
                      </a:solidFill>
                      <a:prstDash val="solid"/>
                      <a:round/>
                      <a:headEnd type="none" w="sm" len="sm"/>
                      <a:tailEnd type="none" w="sm" len="sm"/>
                    </a:lnL>
                    <a:lnR w="76200" cap="flat" cmpd="sng" algn="ctr">
                      <a:solidFill>
                        <a:schemeClr val="bg1"/>
                      </a:solidFill>
                      <a:prstDash val="solid"/>
                      <a:round/>
                      <a:headEnd type="none" w="med" len="med"/>
                      <a:tailEnd type="none" w="med" len="med"/>
                    </a:lnR>
                    <a:lnT w="76200" cap="flat" cmpd="sng" algn="ctr">
                      <a:noFill/>
                      <a:prstDash val="solid"/>
                      <a:round/>
                      <a:headEnd type="none" w="sm" len="sm"/>
                      <a:tailEnd type="none" w="sm" len="sm"/>
                    </a:lnT>
                    <a:lnB w="76200" cap="flat" cmpd="sng" algn="ctr">
                      <a:solidFill>
                        <a:schemeClr val="bg1"/>
                      </a:solidFill>
                      <a:prstDash val="solid"/>
                      <a:round/>
                      <a:headEnd type="none" w="sm" len="sm"/>
                      <a:tailEnd type="none" w="sm" len="sm"/>
                    </a:lnB>
                    <a:lnTlToBr>
                      <a:noFill/>
                    </a:lnTlToBr>
                    <a:lnBlToTr>
                      <a:noFill/>
                    </a:lnBlToTr>
                    <a:solidFill>
                      <a:srgbClr val="007C92"/>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endParaRPr kumimoji="0" lang="en-US" sz="900" b="1" i="0" u="none" strike="noStrike" cap="none" normalizeH="0" baseline="0" noProof="0" dirty="0" smtClean="0">
                        <a:ln>
                          <a:noFill/>
                        </a:ln>
                        <a:solidFill>
                          <a:schemeClr val="bg1"/>
                        </a:solidFill>
                        <a:effectLst/>
                        <a:latin typeface="Arial"/>
                        <a:cs typeface="Arial" pitchFamily="34" charset="0"/>
                      </a:endParaRPr>
                    </a:p>
                  </a:txBody>
                  <a:tcPr marL="54000" marR="54000" marT="54000" marB="54000" anchor="b" horzOverflow="overflow">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endParaRPr kumimoji="0" lang="en-US" sz="900" b="1" i="0" u="none" strike="noStrike" cap="none" normalizeH="0" baseline="0" noProof="0" dirty="0" smtClean="0">
                        <a:ln>
                          <a:noFill/>
                        </a:ln>
                        <a:solidFill>
                          <a:schemeClr val="bg1"/>
                        </a:solidFill>
                        <a:effectLst/>
                        <a:latin typeface="Arial"/>
                        <a:cs typeface="Arial" pitchFamily="34" charset="0"/>
                      </a:endParaRPr>
                    </a:p>
                  </a:txBody>
                  <a:tcPr marL="54000" marR="54000" marT="54000" marB="54000" anchor="b" horzOverflow="overflow">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a:noFill/>
                    </a:lnTlToBr>
                    <a:lnBlToTr>
                      <a:noFill/>
                    </a:lnBlToTr>
                    <a:solidFill>
                      <a:schemeClr val="tx2"/>
                    </a:solidFill>
                  </a:tcPr>
                </a:tc>
              </a:tr>
              <a:tr h="288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endParaRPr kumimoji="0" lang="en-US" sz="900" b="1" i="0" u="none" strike="noStrike" cap="none" normalizeH="0" baseline="0" noProof="0" dirty="0" smtClean="0">
                        <a:ln>
                          <a:noFill/>
                        </a:ln>
                        <a:solidFill>
                          <a:schemeClr val="bg1"/>
                        </a:solidFill>
                        <a:effectLst/>
                        <a:latin typeface="Arial"/>
                        <a:cs typeface="Arial" pitchFamily="34" charset="0"/>
                      </a:endParaRPr>
                    </a:p>
                  </a:txBody>
                  <a:tcPr marL="54000" marR="54000" marT="54000" marB="54000" anchor="b"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cs typeface="Arial" pitchFamily="34" charset="0"/>
                        </a:rPr>
                        <a:t>Operative planning</a:t>
                      </a: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cs typeface="Arial" pitchFamily="34" charset="0"/>
                        </a:rPr>
                        <a:t>Strategic planning</a:t>
                      </a: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cs typeface="Arial" pitchFamily="34" charset="0"/>
                        </a:rPr>
                        <a:t>Impairment test planning</a:t>
                      </a: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r>
              <a:tr h="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spc="0" normalizeH="0" baseline="0" noProof="0" dirty="0" smtClean="0">
                          <a:ln>
                            <a:noFill/>
                          </a:ln>
                          <a:solidFill>
                            <a:schemeClr val="accent3"/>
                          </a:solidFill>
                          <a:effectLst/>
                          <a:uLnTx/>
                          <a:uFillTx/>
                          <a:latin typeface="+mn-lt"/>
                          <a:ea typeface="+mn-ea"/>
                          <a:cs typeface="Arial" pitchFamily="34" charset="0"/>
                        </a:rPr>
                        <a:t>Planning horizon</a:t>
                      </a:r>
                      <a:endParaRPr kumimoji="0" lang="en-US" sz="900" b="1" i="0" u="none" strike="noStrike" cap="none" normalizeH="0" baseline="0" noProof="0" dirty="0" smtClean="0">
                        <a:ln>
                          <a:noFill/>
                        </a:ln>
                        <a:solidFill>
                          <a:schemeClr val="accent3"/>
                        </a:solidFill>
                        <a:effectLst/>
                        <a:latin typeface="Arial"/>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rPr>
                        <a:t>2013-2015</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2013-2022</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2013-2018</a:t>
                      </a:r>
                      <a:endPar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spc="0" normalizeH="0" baseline="0" noProof="0" dirty="0" smtClean="0">
                          <a:ln>
                            <a:noFill/>
                          </a:ln>
                          <a:solidFill>
                            <a:schemeClr val="accent3"/>
                          </a:solidFill>
                          <a:effectLst/>
                          <a:uLnTx/>
                          <a:uFillTx/>
                          <a:latin typeface="+mn-lt"/>
                          <a:ea typeface="+mn-ea"/>
                          <a:cs typeface="Arial" pitchFamily="34" charset="0"/>
                        </a:rPr>
                        <a:t>Scope</a:t>
                      </a:r>
                      <a:endParaRPr kumimoji="0" lang="en-US" sz="900" b="1" i="0" u="none" strike="noStrike" cap="none" normalizeH="0" baseline="0" noProof="0" dirty="0" smtClean="0">
                        <a:ln>
                          <a:noFill/>
                        </a:ln>
                        <a:solidFill>
                          <a:schemeClr val="accent3"/>
                        </a:solidFill>
                        <a:effectLst/>
                        <a:latin typeface="Arial"/>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Complete group</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Complete group</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Selected CGUs</a:t>
                      </a:r>
                      <a:endPar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spc="0" normalizeH="0" baseline="0" noProof="0" dirty="0" smtClean="0">
                          <a:ln>
                            <a:noFill/>
                          </a:ln>
                          <a:solidFill>
                            <a:schemeClr val="accent3"/>
                          </a:solidFill>
                          <a:effectLst/>
                          <a:uLnTx/>
                          <a:uFillTx/>
                          <a:latin typeface="+mn-lt"/>
                          <a:ea typeface="+mn-ea"/>
                          <a:cs typeface="Arial" pitchFamily="34" charset="0"/>
                        </a:rPr>
                        <a:t>Components</a:t>
                      </a:r>
                      <a:endParaRPr kumimoji="0" lang="en-US" sz="900" b="1" i="0" u="none" strike="noStrike" cap="none" normalizeH="0" baseline="0" noProof="0" dirty="0" smtClean="0">
                        <a:ln>
                          <a:noFill/>
                        </a:ln>
                        <a:solidFill>
                          <a:schemeClr val="accent3"/>
                        </a:solidFill>
                        <a:effectLst/>
                        <a:latin typeface="Arial"/>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P&amp;L sales to EBIT</a:t>
                      </a:r>
                    </a:p>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Balance sheet</a:t>
                      </a:r>
                    </a:p>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Partially price-volume strategies</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Selected P&amp;L parameters (sales, EBITDA, EBIT)</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Complete P&amp;L</a:t>
                      </a:r>
                    </a:p>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Balance sheet</a:t>
                      </a:r>
                    </a:p>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spc="0" normalizeH="0" baseline="0" noProof="0" dirty="0" smtClean="0">
                          <a:ln>
                            <a:noFill/>
                          </a:ln>
                          <a:solidFill>
                            <a:schemeClr val="accent3"/>
                          </a:solidFill>
                          <a:effectLst/>
                          <a:uLnTx/>
                          <a:uFillTx/>
                          <a:latin typeface="+mn-lt"/>
                          <a:ea typeface="+mn-ea"/>
                          <a:cs typeface="Arial" pitchFamily="34" charset="0"/>
                        </a:rPr>
                        <a:t>Depth of detail</a:t>
                      </a:r>
                      <a:endParaRPr kumimoji="0" lang="en-US" sz="900" b="1" i="0" u="none" strike="noStrike" cap="none" normalizeH="0" baseline="0" noProof="0" dirty="0" smtClean="0">
                        <a:ln>
                          <a:noFill/>
                        </a:ln>
                        <a:solidFill>
                          <a:schemeClr val="accent3"/>
                        </a:solidFill>
                        <a:effectLst/>
                        <a:latin typeface="Arial"/>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P&amp;L: Group to profit center including interim levels legal entities and segments</a:t>
                      </a:r>
                    </a:p>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Balance sheet: Group</a:t>
                      </a:r>
                      <a:endPar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Only group level</a:t>
                      </a:r>
                      <a:endPar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Only CGU level</a:t>
                      </a:r>
                      <a:endPar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cap="none" normalizeH="0" baseline="0" noProof="0" dirty="0" smtClean="0">
                          <a:ln>
                            <a:noFill/>
                          </a:ln>
                          <a:solidFill>
                            <a:schemeClr val="accent3"/>
                          </a:solidFill>
                          <a:effectLst/>
                          <a:latin typeface="Arial"/>
                          <a:cs typeface="Arial" pitchFamily="34" charset="0"/>
                        </a:rPr>
                        <a:t>Specification of measures to achieve goals</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rPr>
                        <a:t>Measures of each profit center documented</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rPr>
                        <a:t>No documentation available</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No documentation available</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spc="0" normalizeH="0" baseline="0" noProof="0" dirty="0" smtClean="0">
                          <a:ln>
                            <a:noFill/>
                          </a:ln>
                          <a:solidFill>
                            <a:schemeClr val="accent3"/>
                          </a:solidFill>
                          <a:effectLst/>
                          <a:uLnTx/>
                          <a:uFillTx/>
                          <a:latin typeface="+mn-lt"/>
                          <a:ea typeface="+mn-ea"/>
                          <a:cs typeface="Arial" pitchFamily="34" charset="0"/>
                        </a:rPr>
                        <a:t>Objective</a:t>
                      </a:r>
                      <a:endParaRPr kumimoji="0" lang="en-US" sz="900" b="1" i="0" u="none" strike="noStrike" cap="none" normalizeH="0" baseline="0" noProof="0" dirty="0" smtClean="0">
                        <a:ln>
                          <a:noFill/>
                        </a:ln>
                        <a:solidFill>
                          <a:schemeClr val="accent3"/>
                        </a:solidFill>
                        <a:effectLst/>
                        <a:latin typeface="Arial"/>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rPr>
                        <a:t>Benchmark for steering during the year</a:t>
                      </a:r>
                    </a:p>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rPr>
                        <a:t>Measurement and remuneration goal achievement</a:t>
                      </a:r>
                    </a:p>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rPr>
                        <a:t>Basis for investment decision</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Demonstrate strategic potential for motivation of employees</a:t>
                      </a:r>
                      <a:endPar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endParaRPr>
                    </a:p>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rPr>
                        <a:t>Basis of long-term organizational and investment decisions</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3"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Exclusively for accounting purposes for Impairment Test (IFRS)</a:t>
                      </a:r>
                      <a:endParaRPr kumimoji="0" lang="en-US" sz="900" b="0" i="0" u="none" strike="noStrike" kern="1200" cap="none" spc="0" normalizeH="0" baseline="0" noProof="0" dirty="0" smtClean="0">
                        <a:ln>
                          <a:noFill/>
                        </a:ln>
                        <a:solidFill>
                          <a:srgbClr val="000000"/>
                        </a:solidFill>
                        <a:effectLst/>
                        <a:uLnTx/>
                        <a:uFillTx/>
                        <a:latin typeface="Arial"/>
                        <a:ea typeface="+mn-ea"/>
                        <a:cs typeface="Arial" pitchFamily="34"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
        <p:nvSpPr>
          <p:cNvPr id="41" name="Rounded Rectangle 4"/>
          <p:cNvSpPr/>
          <p:nvPr>
            <p:custDataLst>
              <p:tags r:id="rId2"/>
            </p:custDataLst>
          </p:nvPr>
        </p:nvSpPr>
        <p:spPr bwMode="gray">
          <a:xfrm rot="5400000">
            <a:off x="2729644" y="2460761"/>
            <a:ext cx="3742258" cy="2247503"/>
          </a:xfrm>
          <a:prstGeom prst="roundRect">
            <a:avLst>
              <a:gd name="adj" fmla="val 0"/>
            </a:avLst>
          </a:prstGeom>
          <a:noFill/>
          <a:ln w="1905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Tree>
    <p:extLst>
      <p:ext uri="{BB962C8B-B14F-4D97-AF65-F5344CB8AC3E}">
        <p14:creationId xmlns:p14="http://schemas.microsoft.com/office/powerpoint/2010/main" val="32512718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The XXX AG planning is performed with the counter-flow process including the main operative and central units.</a:t>
            </a:r>
          </a:p>
          <a:p>
            <a:r>
              <a:rPr lang="en-US" dirty="0" smtClean="0"/>
              <a:t>The planning process is appropriate for a company with the size and structure of the XXX AG.</a:t>
            </a:r>
          </a:p>
          <a:p>
            <a:r>
              <a:rPr lang="en-US" dirty="0" smtClean="0"/>
              <a:t>The planning becomes binding through/after committee approval as well as the application of remuneration and accounting purposes.</a:t>
            </a:r>
            <a:endParaRPr lang="en-US" dirty="0"/>
          </a:p>
        </p:txBody>
      </p:sp>
      <p:sp>
        <p:nvSpPr>
          <p:cNvPr id="3" name="Textplatzhalter 2"/>
          <p:cNvSpPr>
            <a:spLocks noGrp="1"/>
          </p:cNvSpPr>
          <p:nvPr>
            <p:ph type="body" sz="quarter" idx="12"/>
          </p:nvPr>
        </p:nvSpPr>
        <p:spPr/>
        <p:txBody>
          <a:bodyPr/>
          <a:lstStyle/>
          <a:p>
            <a:r>
              <a:rPr lang="en-US" dirty="0" smtClean="0"/>
              <a:t>Planning process</a:t>
            </a:r>
          </a:p>
          <a:p>
            <a:pPr lvl="2"/>
            <a:r>
              <a:rPr lang="en-US" dirty="0" smtClean="0"/>
              <a:t>The annual planning process for operative planning of the XXX AG begins in May with the communication of the sales and profit targets for the end of the planning period and material planning guidelines for economic growth rates and exchange rates</a:t>
            </a:r>
          </a:p>
          <a:p>
            <a:pPr lvl="2"/>
            <a:r>
              <a:rPr lang="en-US" dirty="0" smtClean="0"/>
              <a:t>In the period of May to June there is a bottom-up planning of the P&amp;L from sales to EBIT at the profit center level including the operative responsible. This is then aggregated at the level of the company, country holdings and the segments.</a:t>
            </a:r>
          </a:p>
          <a:p>
            <a:pPr lvl="2"/>
            <a:r>
              <a:rPr lang="en-US" dirty="0" smtClean="0"/>
              <a:t>In conclusion there is a presentation and discussion of the planning in the various workshops led by controlling, with the participation of the management board. Successive adjustments of the partial planning and group goals occurs in the framework of the discussion process. </a:t>
            </a:r>
          </a:p>
          <a:p>
            <a:pPr lvl="2"/>
            <a:r>
              <a:rPr lang="en-US" dirty="0" smtClean="0"/>
              <a:t>The planning is approved by the management board in August and the supervisory board is informed.</a:t>
            </a:r>
          </a:p>
          <a:p>
            <a:r>
              <a:rPr lang="en-US" dirty="0" smtClean="0"/>
              <a:t>Use of the operative planning</a:t>
            </a:r>
          </a:p>
          <a:p>
            <a:pPr lvl="2"/>
            <a:r>
              <a:rPr lang="en-US" dirty="0" smtClean="0"/>
              <a:t>The operative planning of the XXX AG is used for goal achievement and budget steering in the course of the year.</a:t>
            </a:r>
          </a:p>
          <a:p>
            <a:pPr lvl="2"/>
            <a:r>
              <a:rPr lang="en-US" dirty="0" smtClean="0"/>
              <a:t>Furthermore, the sales and profit targets of the first year of planning are the subject of personal goal achievement for the employees. The goal achievement is a primary factor for the variable remuneration of the employees.</a:t>
            </a:r>
          </a:p>
          <a:p>
            <a:pPr lvl="2"/>
            <a:r>
              <a:rPr lang="en-US" dirty="0" smtClean="0"/>
              <a:t>The operative planning is used for accounting purposes in the framework of the impairment test for the corresponding segments.</a:t>
            </a:r>
            <a:endParaRPr lang="en-US" dirty="0"/>
          </a:p>
        </p:txBody>
      </p:sp>
      <p:sp>
        <p:nvSpPr>
          <p:cNvPr id="4" name="Titel 3"/>
          <p:cNvSpPr>
            <a:spLocks noGrp="1"/>
          </p:cNvSpPr>
          <p:nvPr>
            <p:ph type="title"/>
          </p:nvPr>
        </p:nvSpPr>
        <p:spPr/>
        <p:txBody>
          <a:bodyPr/>
          <a:lstStyle/>
          <a:p>
            <a:r>
              <a:rPr lang="en-US" dirty="0"/>
              <a:t>2. Is the planning process appropriate for the company?</a:t>
            </a:r>
            <a:br>
              <a:rPr lang="en-US" dirty="0"/>
            </a:br>
            <a:r>
              <a:rPr lang="en-US" dirty="0"/>
              <a:t>3. Is the company’s planning in principle strong and reliable?</a:t>
            </a:r>
          </a:p>
        </p:txBody>
      </p:sp>
      <p:sp>
        <p:nvSpPr>
          <p:cNvPr id="2" name="Textplatzhalter 1"/>
          <p:cNvSpPr>
            <a:spLocks noGrp="1"/>
          </p:cNvSpPr>
          <p:nvPr>
            <p:ph type="body" sz="quarter" idx="13"/>
          </p:nvPr>
        </p:nvSpPr>
        <p:spPr/>
        <p:txBody>
          <a:bodyPr/>
          <a:lstStyle/>
          <a:p>
            <a:r>
              <a:rPr lang="en-US" dirty="0"/>
              <a:t>Planning Process and Adherence to </a:t>
            </a:r>
            <a:r>
              <a:rPr lang="en-US" dirty="0" smtClean="0"/>
              <a:t>Planning</a:t>
            </a:r>
            <a:endParaRPr lang="en-US" dirty="0"/>
          </a:p>
        </p:txBody>
      </p:sp>
      <p:pic>
        <p:nvPicPr>
          <p:cNvPr id="19" name="Grafik 18"/>
          <p:cNvPicPr>
            <a:picLocks noChangeAspect="1"/>
          </p:cNvPicPr>
          <p:nvPr/>
        </p:nvPicPr>
        <p:blipFill>
          <a:blip r:embed="rId9"/>
          <a:stretch>
            <a:fillRect/>
          </a:stretch>
        </p:blipFill>
        <p:spPr>
          <a:xfrm>
            <a:off x="8215238" y="5701816"/>
            <a:ext cx="340197" cy="405178"/>
          </a:xfrm>
          <a:prstGeom prst="rect">
            <a:avLst/>
          </a:prstGeom>
        </p:spPr>
      </p:pic>
      <p:pic>
        <p:nvPicPr>
          <p:cNvPr id="20" name="Grafik 19"/>
          <p:cNvPicPr>
            <a:picLocks noChangeAspect="1"/>
          </p:cNvPicPr>
          <p:nvPr/>
        </p:nvPicPr>
        <p:blipFill>
          <a:blip r:embed="rId10">
            <a:duotone>
              <a:schemeClr val="bg2">
                <a:shade val="45000"/>
                <a:satMod val="135000"/>
              </a:schemeClr>
              <a:prstClr val="white"/>
            </a:duotone>
          </a:blip>
          <a:stretch>
            <a:fillRect/>
          </a:stretch>
        </p:blipFill>
        <p:spPr>
          <a:xfrm>
            <a:off x="8504146" y="5701816"/>
            <a:ext cx="340197" cy="405178"/>
          </a:xfrm>
          <a:prstGeom prst="rect">
            <a:avLst/>
          </a:prstGeom>
        </p:spPr>
      </p:pic>
      <p:pic>
        <p:nvPicPr>
          <p:cNvPr id="21" name="Grafik 20"/>
          <p:cNvPicPr>
            <a:picLocks noChangeAspect="1"/>
          </p:cNvPicPr>
          <p:nvPr/>
        </p:nvPicPr>
        <p:blipFill>
          <a:blip r:embed="rId11">
            <a:duotone>
              <a:schemeClr val="bg2">
                <a:shade val="45000"/>
                <a:satMod val="135000"/>
              </a:schemeClr>
              <a:prstClr val="white"/>
            </a:duotone>
          </a:blip>
          <a:stretch>
            <a:fillRect/>
          </a:stretch>
        </p:blipFill>
        <p:spPr>
          <a:xfrm>
            <a:off x="8793054" y="5701816"/>
            <a:ext cx="340197" cy="405178"/>
          </a:xfrm>
          <a:prstGeom prst="rect">
            <a:avLst/>
          </a:prstGeom>
        </p:spPr>
      </p:pic>
      <p:pic>
        <p:nvPicPr>
          <p:cNvPr id="22" name="Grafik 21"/>
          <p:cNvPicPr>
            <a:picLocks noChangeAspect="1"/>
          </p:cNvPicPr>
          <p:nvPr/>
        </p:nvPicPr>
        <p:blipFill>
          <a:blip r:embed="rId12">
            <a:duotone>
              <a:schemeClr val="bg2">
                <a:shade val="45000"/>
                <a:satMod val="135000"/>
              </a:schemeClr>
              <a:prstClr val="white"/>
            </a:duotone>
          </a:blip>
          <a:stretch>
            <a:fillRect/>
          </a:stretch>
        </p:blipFill>
        <p:spPr>
          <a:xfrm>
            <a:off x="9081962" y="5701816"/>
            <a:ext cx="340197" cy="405178"/>
          </a:xfrm>
          <a:prstGeom prst="rect">
            <a:avLst/>
          </a:prstGeom>
        </p:spPr>
      </p:pic>
      <p:sp>
        <p:nvSpPr>
          <p:cNvPr id="12" name="Text Placeholder 12"/>
          <p:cNvSpPr txBox="1">
            <a:spLocks/>
          </p:cNvSpPr>
          <p:nvPr>
            <p:custDataLst>
              <p:tags r:id="rId1"/>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Counter-flow </a:t>
            </a:r>
            <a:r>
              <a:rPr lang="en-US" sz="900" kern="0" dirty="0" smtClean="0">
                <a:latin typeface="Arial" panose="020B0604020202020204" pitchFamily="34" charset="0"/>
                <a:cs typeface="Arial" panose="020B0604020202020204" pitchFamily="34" charset="0"/>
              </a:rPr>
              <a:t>process</a:t>
            </a:r>
            <a:endParaRPr lang="en-US" sz="900" kern="0" dirty="0">
              <a:latin typeface="Arial" panose="020B0604020202020204" pitchFamily="34" charset="0"/>
              <a:cs typeface="Arial" panose="020B0604020202020204" pitchFamily="34" charset="0"/>
            </a:endParaRPr>
          </a:p>
        </p:txBody>
      </p:sp>
      <p:grpSp>
        <p:nvGrpSpPr>
          <p:cNvPr id="13" name="Gruppieren 12"/>
          <p:cNvGrpSpPr/>
          <p:nvPr/>
        </p:nvGrpSpPr>
        <p:grpSpPr>
          <a:xfrm>
            <a:off x="2712034" y="1741924"/>
            <a:ext cx="2869616" cy="4011175"/>
            <a:chOff x="3417023" y="2031429"/>
            <a:chExt cx="2265583" cy="2608704"/>
          </a:xfrm>
        </p:grpSpPr>
        <p:grpSp>
          <p:nvGrpSpPr>
            <p:cNvPr id="14" name="Gruppieren 13"/>
            <p:cNvGrpSpPr/>
            <p:nvPr/>
          </p:nvGrpSpPr>
          <p:grpSpPr>
            <a:xfrm>
              <a:off x="3718325" y="2276872"/>
              <a:ext cx="1666723" cy="2124000"/>
              <a:chOff x="3718325" y="2276872"/>
              <a:chExt cx="1666723" cy="2124000"/>
            </a:xfrm>
          </p:grpSpPr>
          <p:sp>
            <p:nvSpPr>
              <p:cNvPr id="17" name="Rectangle 115"/>
              <p:cNvSpPr>
                <a:spLocks noChangeArrowheads="1"/>
              </p:cNvSpPr>
              <p:nvPr>
                <p:custDataLst>
                  <p:tags r:id="rId2"/>
                </p:custDataLst>
              </p:nvPr>
            </p:nvSpPr>
            <p:spPr bwMode="gray">
              <a:xfrm>
                <a:off x="3718325" y="3589424"/>
                <a:ext cx="1666723" cy="373916"/>
              </a:xfrm>
              <a:prstGeom prst="rect">
                <a:avLst/>
              </a:prstGeom>
              <a:solidFill>
                <a:srgbClr val="483698"/>
              </a:solidFill>
              <a:ln w="6350">
                <a:noFill/>
                <a:miter lim="800000"/>
                <a:headEnd type="none" w="sm" len="sm"/>
                <a:tailEnd type="none" w="sm" len="sm"/>
              </a:ln>
              <a:effectLst/>
            </p:spPr>
            <p:txBody>
              <a:bodyPr lIns="54000" tIns="54000" rIns="54000" bIns="54000" anchor="ctr"/>
              <a:lstStyle/>
              <a:p>
                <a:pPr algn="ctr" defTabSz="762000">
                  <a:spcBef>
                    <a:spcPct val="20000"/>
                  </a:spcBef>
                </a:pPr>
                <a:r>
                  <a:rPr lang="en-US" sz="900" dirty="0" smtClean="0">
                    <a:solidFill>
                      <a:schemeClr val="bg1"/>
                    </a:solidFill>
                    <a:latin typeface="Arial"/>
                  </a:rPr>
                  <a:t>Company</a:t>
                </a:r>
                <a:endParaRPr lang="en-US" sz="900" dirty="0">
                  <a:solidFill>
                    <a:schemeClr val="bg1"/>
                  </a:solidFill>
                  <a:latin typeface="Arial"/>
                </a:endParaRPr>
              </a:p>
            </p:txBody>
          </p:sp>
          <p:sp>
            <p:nvSpPr>
              <p:cNvPr id="18" name="Rectangle 110"/>
              <p:cNvSpPr>
                <a:spLocks noChangeArrowheads="1"/>
              </p:cNvSpPr>
              <p:nvPr>
                <p:custDataLst>
                  <p:tags r:id="rId3"/>
                </p:custDataLst>
              </p:nvPr>
            </p:nvSpPr>
            <p:spPr bwMode="gray">
              <a:xfrm>
                <a:off x="3718325" y="3151914"/>
                <a:ext cx="1666723" cy="373916"/>
              </a:xfrm>
              <a:prstGeom prst="rect">
                <a:avLst/>
              </a:prstGeom>
              <a:solidFill>
                <a:schemeClr val="accent1"/>
              </a:solidFill>
              <a:ln w="6350">
                <a:noFill/>
                <a:miter lim="800000"/>
                <a:headEnd type="none" w="sm" len="sm"/>
                <a:tailEnd type="none" w="sm" len="sm"/>
              </a:ln>
              <a:effectLst/>
            </p:spPr>
            <p:txBody>
              <a:bodyPr lIns="54000" tIns="54000" rIns="54000" bIns="54000" anchor="ctr"/>
              <a:lstStyle/>
              <a:p>
                <a:pPr algn="ctr" defTabSz="762000">
                  <a:spcBef>
                    <a:spcPct val="20000"/>
                  </a:spcBef>
                </a:pPr>
                <a:r>
                  <a:rPr lang="en-US" sz="900" dirty="0" smtClean="0">
                    <a:solidFill>
                      <a:schemeClr val="bg1"/>
                    </a:solidFill>
                    <a:latin typeface="Arial"/>
                  </a:rPr>
                  <a:t>Country holding</a:t>
                </a:r>
                <a:endParaRPr lang="en-US" sz="900" dirty="0">
                  <a:solidFill>
                    <a:schemeClr val="bg1"/>
                  </a:solidFill>
                  <a:latin typeface="Arial"/>
                </a:endParaRPr>
              </a:p>
            </p:txBody>
          </p:sp>
          <p:sp>
            <p:nvSpPr>
              <p:cNvPr id="23" name="Rectangle 111"/>
              <p:cNvSpPr>
                <a:spLocks noChangeArrowheads="1"/>
              </p:cNvSpPr>
              <p:nvPr>
                <p:custDataLst>
                  <p:tags r:id="rId4"/>
                </p:custDataLst>
              </p:nvPr>
            </p:nvSpPr>
            <p:spPr bwMode="gray">
              <a:xfrm>
                <a:off x="3718325" y="2276872"/>
                <a:ext cx="1666723" cy="373916"/>
              </a:xfrm>
              <a:prstGeom prst="rect">
                <a:avLst/>
              </a:prstGeom>
              <a:solidFill>
                <a:schemeClr val="tx2"/>
              </a:solidFill>
              <a:ln w="6350">
                <a:noFill/>
                <a:miter lim="800000"/>
                <a:headEnd type="none" w="sm" len="sm"/>
                <a:tailEnd type="none" w="sm" len="sm"/>
              </a:ln>
              <a:effectLst/>
            </p:spPr>
            <p:txBody>
              <a:bodyPr lIns="54000" tIns="54000" rIns="54000" bIns="54000" anchor="ctr"/>
              <a:lstStyle/>
              <a:p>
                <a:pPr algn="ctr" defTabSz="762000">
                  <a:spcBef>
                    <a:spcPct val="20000"/>
                  </a:spcBef>
                </a:pPr>
                <a:r>
                  <a:rPr lang="en-US" sz="900" dirty="0" smtClean="0">
                    <a:solidFill>
                      <a:schemeClr val="bg1"/>
                    </a:solidFill>
                    <a:latin typeface="Arial"/>
                  </a:rPr>
                  <a:t>Management/Advisory board</a:t>
                </a:r>
                <a:endParaRPr lang="en-US" sz="900" dirty="0">
                  <a:solidFill>
                    <a:schemeClr val="bg1"/>
                  </a:solidFill>
                  <a:latin typeface="Arial"/>
                </a:endParaRPr>
              </a:p>
            </p:txBody>
          </p:sp>
          <p:sp>
            <p:nvSpPr>
              <p:cNvPr id="24" name="Rectangle 114"/>
              <p:cNvSpPr>
                <a:spLocks noChangeArrowheads="1"/>
              </p:cNvSpPr>
              <p:nvPr>
                <p:custDataLst>
                  <p:tags r:id="rId5"/>
                </p:custDataLst>
              </p:nvPr>
            </p:nvSpPr>
            <p:spPr bwMode="gray">
              <a:xfrm>
                <a:off x="3718325" y="2714393"/>
                <a:ext cx="1666723" cy="373916"/>
              </a:xfrm>
              <a:prstGeom prst="rect">
                <a:avLst/>
              </a:prstGeom>
              <a:solidFill>
                <a:srgbClr val="005EB8"/>
              </a:solidFill>
              <a:ln w="6350">
                <a:noFill/>
                <a:miter lim="800000"/>
                <a:headEnd type="none" w="sm" len="sm"/>
                <a:tailEnd type="none" w="sm" len="sm"/>
              </a:ln>
              <a:effectLst/>
            </p:spPr>
            <p:txBody>
              <a:bodyPr lIns="54000" tIns="54000" rIns="54000" bIns="54000" anchor="ctr" anchorCtr="1"/>
              <a:lstStyle/>
              <a:p>
                <a:pPr algn="ctr" defTabSz="762000">
                  <a:spcBef>
                    <a:spcPct val="20000"/>
                  </a:spcBef>
                </a:pPr>
                <a:r>
                  <a:rPr lang="en-US" sz="900" dirty="0" smtClean="0">
                    <a:solidFill>
                      <a:schemeClr val="bg1"/>
                    </a:solidFill>
                    <a:latin typeface="Arial"/>
                  </a:rPr>
                  <a:t>Segment leadership</a:t>
                </a:r>
                <a:endParaRPr lang="en-US" sz="900" dirty="0">
                  <a:solidFill>
                    <a:schemeClr val="bg1"/>
                  </a:solidFill>
                  <a:latin typeface="Arial"/>
                </a:endParaRPr>
              </a:p>
            </p:txBody>
          </p:sp>
          <p:sp>
            <p:nvSpPr>
              <p:cNvPr id="25" name="Rectangle 111"/>
              <p:cNvSpPr>
                <a:spLocks noChangeArrowheads="1"/>
              </p:cNvSpPr>
              <p:nvPr>
                <p:custDataLst>
                  <p:tags r:id="rId6"/>
                </p:custDataLst>
              </p:nvPr>
            </p:nvSpPr>
            <p:spPr bwMode="gray">
              <a:xfrm>
                <a:off x="3718325" y="4026956"/>
                <a:ext cx="1666723" cy="373916"/>
              </a:xfrm>
              <a:prstGeom prst="rect">
                <a:avLst/>
              </a:prstGeom>
              <a:solidFill>
                <a:srgbClr val="470A68"/>
              </a:solidFill>
              <a:ln w="6350">
                <a:noFill/>
                <a:miter lim="800000"/>
                <a:headEnd type="none" w="sm" len="sm"/>
                <a:tailEnd type="none" w="sm" len="sm"/>
              </a:ln>
              <a:effectLst/>
            </p:spPr>
            <p:txBody>
              <a:bodyPr lIns="54000" tIns="54000" rIns="54000" bIns="54000" anchor="ctr"/>
              <a:lstStyle/>
              <a:p>
                <a:pPr algn="ctr" defTabSz="762000">
                  <a:spcBef>
                    <a:spcPct val="20000"/>
                  </a:spcBef>
                </a:pPr>
                <a:r>
                  <a:rPr lang="en-US" sz="900" dirty="0" smtClean="0">
                    <a:solidFill>
                      <a:schemeClr val="bg1"/>
                    </a:solidFill>
                    <a:latin typeface="Arial"/>
                  </a:rPr>
                  <a:t>Profit center</a:t>
                </a:r>
                <a:endParaRPr lang="en-US" sz="900" dirty="0">
                  <a:solidFill>
                    <a:schemeClr val="bg1"/>
                  </a:solidFill>
                  <a:latin typeface="Arial"/>
                </a:endParaRPr>
              </a:p>
            </p:txBody>
          </p:sp>
        </p:grpSp>
        <p:sp>
          <p:nvSpPr>
            <p:cNvPr id="15" name="AutoShape 2"/>
            <p:cNvSpPr>
              <a:spLocks noChangeArrowheads="1"/>
            </p:cNvSpPr>
            <p:nvPr/>
          </p:nvSpPr>
          <p:spPr bwMode="gray">
            <a:xfrm>
              <a:off x="5318010" y="2031429"/>
              <a:ext cx="364596" cy="2369122"/>
            </a:xfrm>
            <a:prstGeom prst="upArrow">
              <a:avLst>
                <a:gd name="adj1" fmla="val 64704"/>
                <a:gd name="adj2" fmla="val 55886"/>
              </a:avLst>
            </a:prstGeom>
            <a:solidFill>
              <a:srgbClr val="6D2077"/>
            </a:solidFill>
            <a:ln w="6350">
              <a:noFill/>
              <a:miter lim="800000"/>
              <a:headEnd type="none" w="sm" len="sm"/>
              <a:tailEnd type="none" w="sm" len="sm"/>
            </a:ln>
            <a:effectLst/>
          </p:spPr>
          <p:txBody>
            <a:bodyPr vert="vert270" wrap="none" anchor="ctr"/>
            <a:lstStyle/>
            <a:p>
              <a:pPr marR="0" lvl="0" indent="0" algn="ctr" fontAlgn="auto">
                <a:lnSpc>
                  <a:spcPct val="100000"/>
                </a:lnSpc>
                <a:spcBef>
                  <a:spcPts val="0"/>
                </a:spcBef>
                <a:spcAft>
                  <a:spcPts val="0"/>
                </a:spcAft>
                <a:buClrTx/>
                <a:buSzTx/>
                <a:buFontTx/>
                <a:buNone/>
                <a:tabLst/>
                <a:defRPr/>
              </a:pPr>
              <a:r>
                <a:rPr lang="en-US" sz="900" dirty="0" smtClean="0">
                  <a:solidFill>
                    <a:schemeClr val="bg1"/>
                  </a:solidFill>
                </a:rPr>
                <a:t>Bottom-up</a:t>
              </a:r>
            </a:p>
          </p:txBody>
        </p:sp>
        <p:sp>
          <p:nvSpPr>
            <p:cNvPr id="16" name="AutoShape 4"/>
            <p:cNvSpPr>
              <a:spLocks noChangeArrowheads="1"/>
            </p:cNvSpPr>
            <p:nvPr/>
          </p:nvSpPr>
          <p:spPr bwMode="gray">
            <a:xfrm flipV="1">
              <a:off x="3417023" y="2276869"/>
              <a:ext cx="364596" cy="2363264"/>
            </a:xfrm>
            <a:prstGeom prst="upArrow">
              <a:avLst>
                <a:gd name="adj1" fmla="val 64704"/>
                <a:gd name="adj2" fmla="val 55886"/>
              </a:avLst>
            </a:prstGeom>
            <a:solidFill>
              <a:schemeClr val="accent4"/>
            </a:solidFill>
            <a:ln w="6350">
              <a:noFill/>
              <a:miter lim="800000"/>
              <a:headEnd type="none" w="sm" len="sm"/>
              <a:tailEnd type="none" w="sm" len="sm"/>
            </a:ln>
            <a:effectLst/>
          </p:spPr>
          <p:txBody>
            <a:bodyPr vert="vert270" wrap="none" anchor="ctr"/>
            <a:lstStyle/>
            <a:p>
              <a:pPr marR="0" lvl="0" indent="0" algn="ctr" fontAlgn="auto">
                <a:lnSpc>
                  <a:spcPct val="100000"/>
                </a:lnSpc>
                <a:spcBef>
                  <a:spcPts val="0"/>
                </a:spcBef>
                <a:spcAft>
                  <a:spcPts val="0"/>
                </a:spcAft>
                <a:buClrTx/>
                <a:buSzTx/>
                <a:buFontTx/>
                <a:buNone/>
                <a:tabLst/>
                <a:defRPr/>
              </a:pPr>
              <a:r>
                <a:rPr lang="en-US" sz="900" dirty="0" smtClean="0">
                  <a:solidFill>
                    <a:schemeClr val="bg1"/>
                  </a:solidFill>
                </a:rPr>
                <a:t>Top-Down</a:t>
              </a:r>
            </a:p>
          </p:txBody>
        </p:sp>
      </p:grpSp>
    </p:spTree>
    <p:extLst>
      <p:ext uri="{BB962C8B-B14F-4D97-AF65-F5344CB8AC3E}">
        <p14:creationId xmlns:p14="http://schemas.microsoft.com/office/powerpoint/2010/main" val="378354954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noProof="0" dirty="0" smtClean="0"/>
              <a:t>The approved planning projections was properly adjusted by us/the XXX AG as a result of xxx.</a:t>
            </a:r>
            <a:endParaRPr lang="en-US" noProof="0" dirty="0"/>
          </a:p>
        </p:txBody>
      </p:sp>
      <p:sp>
        <p:nvSpPr>
          <p:cNvPr id="5" name="Textplatzhalter 4"/>
          <p:cNvSpPr>
            <a:spLocks noGrp="1"/>
          </p:cNvSpPr>
          <p:nvPr>
            <p:ph type="body" sz="quarter" idx="12"/>
          </p:nvPr>
        </p:nvSpPr>
        <p:spPr/>
        <p:txBody>
          <a:bodyPr/>
          <a:lstStyle/>
          <a:p>
            <a:r>
              <a:rPr lang="en-US" noProof="0" dirty="0" smtClean="0"/>
              <a:t>Planning adjustment</a:t>
            </a:r>
          </a:p>
          <a:p>
            <a:pPr lvl="2"/>
            <a:r>
              <a:rPr lang="en-US" noProof="0" dirty="0" smtClean="0"/>
              <a:t>On the basis of xxx the XXX AG performed a planning adjustment for the current financial year in 20xx. The planning adjustment was approved by the management board on xxx and noted by the supervisory board. The planning years 20xxff. were not adjusted by the XXX AG as a result of xxx.</a:t>
            </a:r>
          </a:p>
          <a:p>
            <a:pPr lvl="2"/>
            <a:r>
              <a:rPr lang="en-US" noProof="0" dirty="0" smtClean="0"/>
              <a:t>We analyzed the causes of the planning adjustment for the current year (see our explanations in section xxx) and examined them in in particular for their impact on the following planning years.</a:t>
            </a:r>
          </a:p>
          <a:p>
            <a:pPr lvl="2"/>
            <a:r>
              <a:rPr lang="en-US" noProof="0" dirty="0" smtClean="0"/>
              <a:t>As a result of our analysis we come to the conclusion that the causes for the planning adjustment for the current year will also have consequences for the planning years 20xxff. In view of this we have/the XXX AG has performed an adjustment of the planning years 20xxff. and we make reference to our explanations regarding this in section xx. </a:t>
            </a:r>
            <a:endParaRPr lang="en-US" noProof="0" dirty="0"/>
          </a:p>
        </p:txBody>
      </p:sp>
      <p:sp>
        <p:nvSpPr>
          <p:cNvPr id="4" name="Titel 3"/>
          <p:cNvSpPr>
            <a:spLocks noGrp="1"/>
          </p:cNvSpPr>
          <p:nvPr>
            <p:ph type="title"/>
          </p:nvPr>
        </p:nvSpPr>
        <p:spPr>
          <a:xfrm>
            <a:off x="488950" y="451575"/>
            <a:ext cx="8933113" cy="723600"/>
          </a:xfrm>
        </p:spPr>
        <p:txBody>
          <a:bodyPr/>
          <a:lstStyle/>
          <a:p>
            <a:r>
              <a:rPr lang="en-US" noProof="0" dirty="0"/>
              <a:t>4. Are major adjustments to planning in the course of the year also considered in the following years – to the extent they are relevant?</a:t>
            </a:r>
          </a:p>
        </p:txBody>
      </p:sp>
      <p:sp>
        <p:nvSpPr>
          <p:cNvPr id="3" name="Textplatzhalter 2"/>
          <p:cNvSpPr>
            <a:spLocks noGrp="1"/>
          </p:cNvSpPr>
          <p:nvPr>
            <p:ph type="body" sz="quarter" idx="13"/>
          </p:nvPr>
        </p:nvSpPr>
        <p:spPr/>
        <p:txBody>
          <a:bodyPr/>
          <a:lstStyle/>
          <a:p>
            <a:r>
              <a:rPr lang="en-US" noProof="0" dirty="0"/>
              <a:t>Planning Process and Adherence to Planning</a:t>
            </a:r>
          </a:p>
        </p:txBody>
      </p:sp>
      <p:graphicFrame>
        <p:nvGraphicFramePr>
          <p:cNvPr id="39" name="Group 90"/>
          <p:cNvGraphicFramePr>
            <a:graphicFrameLocks noGrp="1"/>
          </p:cNvGraphicFramePr>
          <p:nvPr>
            <p:custDataLst>
              <p:tags r:id="rId1"/>
            </p:custDataLs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pic>
        <p:nvPicPr>
          <p:cNvPr id="19" name="Grafik 18"/>
          <p:cNvPicPr>
            <a:picLocks noChangeAspect="1"/>
          </p:cNvPicPr>
          <p:nvPr/>
        </p:nvPicPr>
        <p:blipFill>
          <a:blip r:embed="rId7">
            <a:duotone>
              <a:schemeClr val="bg2">
                <a:shade val="45000"/>
                <a:satMod val="135000"/>
              </a:schemeClr>
              <a:prstClr val="white"/>
            </a:duotone>
          </a:blip>
          <a:stretch>
            <a:fillRect/>
          </a:stretch>
        </p:blipFill>
        <p:spPr>
          <a:xfrm>
            <a:off x="8215238" y="5701816"/>
            <a:ext cx="340197" cy="405178"/>
          </a:xfrm>
          <a:prstGeom prst="rect">
            <a:avLst/>
          </a:prstGeom>
        </p:spPr>
      </p:pic>
      <p:pic>
        <p:nvPicPr>
          <p:cNvPr id="20" name="Grafik 19"/>
          <p:cNvPicPr>
            <a:picLocks noChangeAspect="1"/>
          </p:cNvPicPr>
          <p:nvPr/>
        </p:nvPicPr>
        <p:blipFill>
          <a:blip r:embed="rId8"/>
          <a:stretch>
            <a:fillRect/>
          </a:stretch>
        </p:blipFill>
        <p:spPr>
          <a:xfrm>
            <a:off x="8504146" y="5701816"/>
            <a:ext cx="340197" cy="405178"/>
          </a:xfrm>
          <a:prstGeom prst="rect">
            <a:avLst/>
          </a:prstGeom>
        </p:spPr>
      </p:pic>
      <p:pic>
        <p:nvPicPr>
          <p:cNvPr id="21" name="Grafik 20"/>
          <p:cNvPicPr>
            <a:picLocks noChangeAspect="1"/>
          </p:cNvPicPr>
          <p:nvPr/>
        </p:nvPicPr>
        <p:blipFill>
          <a:blip r:embed="rId9"/>
          <a:stretch>
            <a:fillRect/>
          </a:stretch>
        </p:blipFill>
        <p:spPr>
          <a:xfrm>
            <a:off x="8793054" y="5701816"/>
            <a:ext cx="340197" cy="405178"/>
          </a:xfrm>
          <a:prstGeom prst="rect">
            <a:avLst/>
          </a:prstGeom>
        </p:spPr>
      </p:pic>
      <p:pic>
        <p:nvPicPr>
          <p:cNvPr id="22" name="Grafik 21"/>
          <p:cNvPicPr>
            <a:picLocks noChangeAspect="1"/>
          </p:cNvPicPr>
          <p:nvPr/>
        </p:nvPicPr>
        <p:blipFill>
          <a:blip r:embed="rId10">
            <a:duotone>
              <a:schemeClr val="bg2">
                <a:shade val="45000"/>
                <a:satMod val="135000"/>
              </a:schemeClr>
              <a:prstClr val="white"/>
            </a:duotone>
          </a:blip>
          <a:stretch>
            <a:fillRect/>
          </a:stretch>
        </p:blipFill>
        <p:spPr>
          <a:xfrm>
            <a:off x="9081962" y="5701816"/>
            <a:ext cx="340197" cy="405178"/>
          </a:xfrm>
          <a:prstGeom prst="rect">
            <a:avLst/>
          </a:prstGeom>
        </p:spPr>
      </p:pic>
      <p:sp>
        <p:nvSpPr>
          <p:cNvPr id="26" name="Text Placeholder 12"/>
          <p:cNvSpPr txBox="1">
            <a:spLocks/>
          </p:cNvSpPr>
          <p:nvPr>
            <p:custDataLst>
              <p:tags r:id="rId2"/>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Planning adjustments for subsequent years</a:t>
            </a:r>
          </a:p>
        </p:txBody>
      </p:sp>
      <p:pic>
        <p:nvPicPr>
          <p:cNvPr id="25" name="Grafik 24"/>
          <p:cNvPicPr>
            <a:picLocks noChangeAspect="1"/>
          </p:cNvPicPr>
          <p:nvPr>
            <p:custDataLst>
              <p:tags r:id="rId3"/>
            </p:custDataLst>
          </p:nvPr>
        </p:nvPicPr>
        <p:blipFill>
          <a:blip r:embed="rId11"/>
          <a:stretch>
            <a:fillRect/>
          </a:stretch>
        </p:blipFill>
        <p:spPr>
          <a:xfrm>
            <a:off x="2397036" y="1212392"/>
            <a:ext cx="4445177" cy="2756817"/>
          </a:xfrm>
          <a:prstGeom prst="rect">
            <a:avLst/>
          </a:prstGeom>
        </p:spPr>
      </p:pic>
      <p:pic>
        <p:nvPicPr>
          <p:cNvPr id="7" name="Grafik 6"/>
          <p:cNvPicPr>
            <a:picLocks noChangeAspect="1"/>
          </p:cNvPicPr>
          <p:nvPr>
            <p:custDataLst>
              <p:tags r:id="rId4"/>
            </p:custDataLst>
          </p:nvPr>
        </p:nvPicPr>
        <p:blipFill>
          <a:blip r:embed="rId12"/>
          <a:stretch>
            <a:fillRect/>
          </a:stretch>
        </p:blipFill>
        <p:spPr>
          <a:xfrm>
            <a:off x="-2793400" y="2177592"/>
            <a:ext cx="1981372" cy="2225233"/>
          </a:xfrm>
          <a:prstGeom prst="rect">
            <a:avLst/>
          </a:prstGeom>
        </p:spPr>
      </p:pic>
    </p:spTree>
    <p:extLst>
      <p:ext uri="{BB962C8B-B14F-4D97-AF65-F5344CB8AC3E}">
        <p14:creationId xmlns:p14="http://schemas.microsoft.com/office/powerpoint/2010/main" val="327205485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FASFONT" val="Univers55"/>
</p:tagLst>
</file>

<file path=ppt/tags/tag11.xml><?xml version="1.0" encoding="utf-8"?>
<p:tagLst xmlns:a="http://schemas.openxmlformats.org/drawingml/2006/main" xmlns:r="http://schemas.openxmlformats.org/officeDocument/2006/relationships" xmlns:p="http://schemas.openxmlformats.org/presentationml/2006/main">
  <p:tag name="FASFONT" val="Univers55"/>
</p:tagLst>
</file>

<file path=ppt/tags/tag12.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13.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14.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15.xml><?xml version="1.0" encoding="utf-8"?>
<p:tagLst xmlns:a="http://schemas.openxmlformats.org/drawingml/2006/main" xmlns:r="http://schemas.openxmlformats.org/officeDocument/2006/relationships" xmlns:p="http://schemas.openxmlformats.org/presentationml/2006/main">
  <p:tag name="FASFONT" val="Univers55"/>
</p:tagLst>
</file>

<file path=ppt/tags/tag16.xml><?xml version="1.0" encoding="utf-8"?>
<p:tagLst xmlns:a="http://schemas.openxmlformats.org/drawingml/2006/main" xmlns:r="http://schemas.openxmlformats.org/officeDocument/2006/relationships" xmlns:p="http://schemas.openxmlformats.org/presentationml/2006/main">
  <p:tag name="FASFONT" val="Univers55"/>
</p:tagLst>
</file>

<file path=ppt/tags/tag17.xml><?xml version="1.0" encoding="utf-8"?>
<p:tagLst xmlns:a="http://schemas.openxmlformats.org/drawingml/2006/main" xmlns:r="http://schemas.openxmlformats.org/officeDocument/2006/relationships" xmlns:p="http://schemas.openxmlformats.org/presentationml/2006/main">
  <p:tag name="FASFONT" val="Univers55"/>
</p:tagLst>
</file>

<file path=ppt/tags/tag18.xml><?xml version="1.0" encoding="utf-8"?>
<p:tagLst xmlns:a="http://schemas.openxmlformats.org/drawingml/2006/main" xmlns:r="http://schemas.openxmlformats.org/officeDocument/2006/relationships" xmlns:p="http://schemas.openxmlformats.org/presentationml/2006/main">
  <p:tag name="FASFONT" val="Univers55"/>
</p:tagLst>
</file>

<file path=ppt/tags/tag19.xml><?xml version="1.0" encoding="utf-8"?>
<p:tagLst xmlns:a="http://schemas.openxmlformats.org/drawingml/2006/main" xmlns:r="http://schemas.openxmlformats.org/officeDocument/2006/relationships" xmlns:p="http://schemas.openxmlformats.org/presentationml/2006/main">
  <p:tag name="FASFONT" val="Univers55"/>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21.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2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08_Adherence Diagramm 5"/>
</p:tagLst>
</file>

<file path=ppt/tags/tag2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08_Adherence Diagramm 5"/>
  <p:tag name="WASTB" val="TRU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25.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2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08_Adherence Diagramm 6"/>
</p:tagLst>
</file>

<file path=ppt/tags/tag2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A$42:$G$55"/>
</p:tagLst>
</file>

<file path=ppt/tags/tag28.xml><?xml version="1.0" encoding="utf-8"?>
<p:tagLst xmlns:a="http://schemas.openxmlformats.org/drawingml/2006/main" xmlns:r="http://schemas.openxmlformats.org/officeDocument/2006/relationships" xmlns:p="http://schemas.openxmlformats.org/presentationml/2006/main">
  <p:tag name="FASFONT" val="Univers55"/>
</p:tagLst>
</file>

<file path=ppt/tags/tag2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08_Adherence Diagramm 6"/>
  <p:tag name="WASTB" val="TRUE"/>
</p:tagLst>
</file>

<file path=ppt/tags/tag3.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A$42:$G$55"/>
  <p:tag name="WASTB" val="TRUE"/>
</p:tagLst>
</file>

<file path=ppt/tags/tag3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08_Adherence Diagramm 7"/>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33.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A$81:$G$92"/>
</p:tagLst>
</file>

<file path=ppt/tags/tag35.xml><?xml version="1.0" encoding="utf-8"?>
<p:tagLst xmlns:a="http://schemas.openxmlformats.org/drawingml/2006/main" xmlns:r="http://schemas.openxmlformats.org/officeDocument/2006/relationships" xmlns:p="http://schemas.openxmlformats.org/presentationml/2006/main">
  <p:tag name="FASFONT" val="Univers55"/>
</p:tagLst>
</file>

<file path=ppt/tags/tag36.xml><?xml version="1.0" encoding="utf-8"?>
<p:tagLst xmlns:a="http://schemas.openxmlformats.org/drawingml/2006/main" xmlns:r="http://schemas.openxmlformats.org/officeDocument/2006/relationships" xmlns:p="http://schemas.openxmlformats.org/presentationml/2006/main">
  <p:tag name="FASFONT" val="Univers55"/>
</p:tagLst>
</file>

<file path=ppt/tags/tag3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A$81:$G$92"/>
  <p:tag name="WASTB" val="TRUE"/>
</p:tagLst>
</file>

<file path=ppt/tags/tag3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08_Adherence Diagramm 7"/>
  <p:tag name="WASTB" val="TRUE"/>
</p:tagLst>
</file>

<file path=ppt/tags/tag39.xml><?xml version="1.0" encoding="utf-8"?>
<p:tagLst xmlns:a="http://schemas.openxmlformats.org/drawingml/2006/main" xmlns:r="http://schemas.openxmlformats.org/officeDocument/2006/relationships" xmlns:p="http://schemas.openxmlformats.org/presentationml/2006/main">
  <p:tag name="COPYRIGHT1" val="TRUE"/>
</p:tagLst>
</file>

<file path=ppt/tags/tag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08_Adherence Diagramm 6"/>
</p:tagLst>
</file>

<file path=ppt/tags/tag5.xml><?xml version="1.0" encoding="utf-8"?>
<p:tagLst xmlns:a="http://schemas.openxmlformats.org/drawingml/2006/main" xmlns:r="http://schemas.openxmlformats.org/officeDocument/2006/relationships" xmlns:p="http://schemas.openxmlformats.org/presentationml/2006/main">
  <p:tag name="FASFONT" val="Univers55"/>
</p:tagLst>
</file>

<file path=ppt/tags/tag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8_Adherence!08_Adherence Diagramm 6"/>
  <p:tag name="WASTB" val="TRUE"/>
</p:tagLst>
</file>

<file path=ppt/tags/tag7.xml><?xml version="1.0" encoding="utf-8"?>
<p:tagLst xmlns:a="http://schemas.openxmlformats.org/drawingml/2006/main" xmlns:r="http://schemas.openxmlformats.org/officeDocument/2006/relationships" xmlns:p="http://schemas.openxmlformats.org/presentationml/2006/main">
  <p:tag name="FASFONT" val="Univers55"/>
</p:tagLst>
</file>

<file path=ppt/tags/tag8.xml><?xml version="1.0" encoding="utf-8"?>
<p:tagLst xmlns:a="http://schemas.openxmlformats.org/drawingml/2006/main" xmlns:r="http://schemas.openxmlformats.org/officeDocument/2006/relationships" xmlns:p="http://schemas.openxmlformats.org/presentationml/2006/main">
  <p:tag name="FASFONT" val="Univers55"/>
</p:tagLst>
</file>

<file path=ppt/tags/tag9.xml><?xml version="1.0" encoding="utf-8"?>
<p:tagLst xmlns:a="http://schemas.openxmlformats.org/drawingml/2006/main" xmlns:r="http://schemas.openxmlformats.org/officeDocument/2006/relationships" xmlns:p="http://schemas.openxmlformats.org/presentationml/2006/main">
  <p:tag name="FASFONT" val="Univers55"/>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4F7AE8BD-6147-4EBD-A891-D5C298BA89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FFC753-FEDF-4A7D-9B88-FD4A5F9604D1}">
  <ds:schemaRefs>
    <ds:schemaRef ds:uri="http://schemas.microsoft.com/sharepoint/v3/contenttype/forms"/>
  </ds:schemaRefs>
</ds:datastoreItem>
</file>

<file path=customXml/itemProps3.xml><?xml version="1.0" encoding="utf-8"?>
<ds:datastoreItem xmlns:ds="http://schemas.openxmlformats.org/officeDocument/2006/customXml" ds:itemID="{83EA3FCD-E7BF-4E33-AC2D-6B33CBE8BDB3}">
  <ds:schemaRefs>
    <ds:schemaRef ds:uri="http://schemas.microsoft.com/office/2006/metadata/propertie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2650</Words>
  <Application>Microsoft Office PowerPoint</Application>
  <PresentationFormat>A4-Papier (210x297 mm)</PresentationFormat>
  <Paragraphs>219</Paragraphs>
  <Slides>12</Slides>
  <Notes>12</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12</vt:i4>
      </vt:variant>
    </vt:vector>
  </HeadingPairs>
  <TitlesOfParts>
    <vt:vector size="20" baseType="lpstr">
      <vt:lpstr>Arial</vt:lpstr>
      <vt:lpstr>Calibri</vt:lpstr>
      <vt:lpstr>KPMG Extralight</vt:lpstr>
      <vt:lpstr>KPMG Light</vt:lpstr>
      <vt:lpstr>Symbol</vt:lpstr>
      <vt:lpstr>Univers for KPMG Light</vt:lpstr>
      <vt:lpstr>KPMG_Report_4x3_050216_2016</vt:lpstr>
      <vt:lpstr>Arbeitsblatt</vt:lpstr>
      <vt:lpstr>Workbook Planning Process and Adherence to Planning</vt:lpstr>
      <vt:lpstr>Disclaimer</vt:lpstr>
      <vt:lpstr>Overview (1/4) – Mission statement</vt:lpstr>
      <vt:lpstr>Overview (2/4) – Flow chart</vt:lpstr>
      <vt:lpstr>Overview (3/4) – Pitfalls</vt:lpstr>
      <vt:lpstr>Overview (4/4) – Core issues</vt:lpstr>
      <vt:lpstr>1. What planning is suitable from the aspects of scope, objective  and time for the intended purposes?</vt:lpstr>
      <vt:lpstr>2. Is the planning process appropriate for the company? 3. Is the company’s planning in principle strong and reliable?</vt:lpstr>
      <vt:lpstr>4. Are major adjustments to planning in the course of the year also considered in the following years – to the extent they are relevant?</vt:lpstr>
      <vt:lpstr>5. Did the company’s past planning tend to be more realistic, optimistic or pessimistic (adherence to plan)? (1/2)</vt:lpstr>
      <vt:lpstr>5. Did the company’s past planning tend to be more realistic, optimistic or pessimistic (adherence to plan)? (2/2)</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409</cp:revision>
  <dcterms:created xsi:type="dcterms:W3CDTF">2016-06-20T11:42:26Z</dcterms:created>
  <dcterms:modified xsi:type="dcterms:W3CDTF">2017-04-21T08:33:00Z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